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handoutMasterIdLst>
    <p:handoutMasterId r:id="rId28"/>
  </p:handoutMasterIdLst>
  <p:sldIdLst>
    <p:sldId id="256" r:id="rId2"/>
    <p:sldId id="257" r:id="rId3"/>
    <p:sldId id="262" r:id="rId4"/>
    <p:sldId id="263" r:id="rId5"/>
    <p:sldId id="266" r:id="rId6"/>
    <p:sldId id="264" r:id="rId7"/>
    <p:sldId id="265" r:id="rId8"/>
    <p:sldId id="267" r:id="rId9"/>
    <p:sldId id="261"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6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05FB"/>
    <a:srgbClr val="1B12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37"/>
    <p:restoredTop sz="94746"/>
  </p:normalViewPr>
  <p:slideViewPr>
    <p:cSldViewPr snapToGrid="0" snapToObjects="1" showGuides="1">
      <p:cViewPr varScale="1">
        <p:scale>
          <a:sx n="62" d="100"/>
          <a:sy n="62" d="100"/>
        </p:scale>
        <p:origin x="944" y="5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0" d="100"/>
          <a:sy n="80" d="100"/>
        </p:scale>
        <p:origin x="284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1F6A2C-4954-274E-8DA9-6C4A03EE824A}" type="datetimeFigureOut">
              <a:rPr kumimoji="1" lang="zh-CN" altLang="en-US" smtClean="0"/>
              <a:t>2023/10/28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A99793-93D0-0A4B-8C7C-5D1FD19DD4A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C2D05-F75F-2E4D-9552-EB82F984C7D8}" type="datetimeFigureOut">
              <a:rPr kumimoji="1" lang="zh-CN" altLang="en-US" smtClean="0"/>
              <a:t>2023/10/28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552A0-F6C0-9B42-B29D-213147719427}"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1635002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3310925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1116443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p:nvPr>
        </p:nvSpPr>
        <p:spPr>
          <a:xfrm>
            <a:off x="952500" y="1511820"/>
            <a:ext cx="9144000" cy="1217295"/>
          </a:xfrm>
        </p:spPr>
        <p:txBody>
          <a:bodyPr>
            <a:normAutofit/>
          </a:bodyPr>
          <a:lstStyle>
            <a:lvl1pPr>
              <a:defRPr sz="6000" b="1">
                <a:solidFill>
                  <a:schemeClr val="bg1"/>
                </a:solidFill>
                <a:latin typeface="Microsoft YaHei" panose="020B0503020204020204" pitchFamily="34" charset="-122"/>
                <a:ea typeface="Microsoft YaHei" panose="020B0503020204020204" pitchFamily="34" charset="-122"/>
              </a:defRPr>
            </a:lvl1pPr>
          </a:lstStyle>
          <a:p>
            <a:endParaRPr lang="en-US" altLang="zh-CN" dirty="0">
              <a:solidFill>
                <a:schemeClr val="tx1"/>
              </a:solidFill>
            </a:endParaRPr>
          </a:p>
        </p:txBody>
      </p:sp>
      <p:sp>
        <p:nvSpPr>
          <p:cNvPr id="8" name="副标题 2"/>
          <p:cNvSpPr>
            <a:spLocks noGrp="1"/>
          </p:cNvSpPr>
          <p:nvPr>
            <p:ph type="subTitle" idx="1"/>
          </p:nvPr>
        </p:nvSpPr>
        <p:spPr>
          <a:xfrm>
            <a:off x="952500" y="2967990"/>
            <a:ext cx="9144000" cy="922020"/>
          </a:xfrm>
        </p:spPr>
        <p:txBody>
          <a:bodyPr>
            <a:normAutofit/>
          </a:bodyPr>
          <a:lstStyle>
            <a:lvl1pPr marL="0" indent="0">
              <a:buNone/>
              <a:defRPr sz="2400" b="1">
                <a:solidFill>
                  <a:schemeClr val="bg1"/>
                </a:solidFill>
                <a:latin typeface="Microsoft YaHei" panose="020B0503020204020204" pitchFamily="34" charset="-122"/>
                <a:ea typeface="Microsoft YaHei" panose="020B0503020204020204" pitchFamily="34" charset="-122"/>
              </a:defRPr>
            </a:lvl1pPr>
          </a:lstStyle>
          <a:p>
            <a:endParaRPr lang="zh-CN" altLang="en-US"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15188" y="1187375"/>
            <a:ext cx="10938164" cy="4769139"/>
          </a:xfrm>
        </p:spPr>
        <p:txBody>
          <a:bodyPr/>
          <a:lstStyle>
            <a:lvl1pPr marL="0" indent="0">
              <a:buNone/>
              <a:defRPr sz="2000">
                <a:latin typeface="Microsoft YaHei" panose="020B0503020204020204" pitchFamily="34" charset="-122"/>
                <a:ea typeface="Microsoft YaHei" panose="020B0503020204020204" pitchFamily="34" charset="-122"/>
              </a:defRPr>
            </a:lvl1pPr>
            <a:lvl2pPr marL="457200" indent="0">
              <a:buNone/>
              <a:defRPr sz="1800">
                <a:latin typeface="Microsoft YaHei" panose="020B0503020204020204" pitchFamily="34" charset="-122"/>
                <a:ea typeface="Microsoft YaHei" panose="020B0503020204020204" pitchFamily="34" charset="-122"/>
              </a:defRPr>
            </a:lvl2pPr>
            <a:lvl3pPr marL="914400" indent="0">
              <a:buNone/>
              <a:defRPr sz="1800">
                <a:latin typeface="Microsoft YaHei" panose="020B0503020204020204" pitchFamily="34" charset="-122"/>
                <a:ea typeface="Microsoft YaHei" panose="020B0503020204020204" pitchFamily="34" charset="-122"/>
              </a:defRPr>
            </a:lvl3pPr>
            <a:lvl4pPr marL="1371600" indent="0">
              <a:buNone/>
              <a:defRPr>
                <a:latin typeface="Microsoft YaHei" panose="020B0503020204020204" pitchFamily="34" charset="-122"/>
                <a:ea typeface="Microsoft YaHei" panose="020B0503020204020204" pitchFamily="34" charset="-122"/>
              </a:defRPr>
            </a:lvl4pPr>
            <a:lvl5pPr marL="1828800" indent="0">
              <a:buNone/>
              <a:defRPr>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标题 2"/>
          <p:cNvSpPr>
            <a:spLocks noGrp="1"/>
          </p:cNvSpPr>
          <p:nvPr>
            <p:ph type="title"/>
          </p:nvPr>
        </p:nvSpPr>
        <p:spPr>
          <a:xfrm>
            <a:off x="315188" y="80284"/>
            <a:ext cx="5794664" cy="662782"/>
          </a:xfrm>
        </p:spPr>
        <p:txBody>
          <a:bodyPr>
            <a:normAutofit/>
          </a:bodyPr>
          <a:lstStyle>
            <a:lvl1pPr>
              <a:defRPr sz="2800" b="1">
                <a:latin typeface="Microsoft YaHei" panose="020B0503020204020204" pitchFamily="34" charset="-122"/>
                <a:ea typeface="Microsoft YaHei" panose="020B0503020204020204" pitchFamily="34" charset="-122"/>
              </a:defRPr>
            </a:lvl1pPr>
          </a:lstStyle>
          <a:p>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7AEC0-C289-DE44-AB8A-ADA10C1E6049}" type="datetimeFigureOut">
              <a:rPr kumimoji="1" lang="zh-CN" altLang="en-US" smtClean="0"/>
              <a:t>2023/10/28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B2F3D-105D-CE46-B007-3E1ED61C52D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tinylab.org/tinylinux"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vger.kernel.org/~acme/perf/bpf-is-eating-the-world-dont-you-see-linuxdev-br-2019/"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mmunity.arm.com/arm-community-blogs/b/architectures-and-processors-blog/posts/introducing-cortex-a32-arm-s-smallest-lowest-power-armv8-a-processor-for-next-generation-32-bit-embedded-application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65249"/>
            <a:ext cx="9144000" cy="1376363"/>
          </a:xfrm>
        </p:spPr>
        <p:txBody>
          <a:bodyPr>
            <a:normAutofit/>
          </a:bodyPr>
          <a:lstStyle/>
          <a:p>
            <a:r>
              <a:rPr kumimoji="1" lang="en-US" altLang="zh-CN" sz="5400" dirty="0"/>
              <a:t>RISC-V </a:t>
            </a:r>
            <a:r>
              <a:rPr kumimoji="1" lang="zh-CN" altLang="en-US" sz="5400" dirty="0"/>
              <a:t>新</a:t>
            </a:r>
            <a:r>
              <a:rPr kumimoji="1" lang="en-US" altLang="zh-CN" sz="5400" dirty="0"/>
              <a:t>32</a:t>
            </a:r>
            <a:r>
              <a:rPr kumimoji="1" lang="zh-CN" altLang="en-US" sz="5400" dirty="0"/>
              <a:t>位</a:t>
            </a:r>
            <a:r>
              <a:rPr kumimoji="1" lang="en-US" altLang="zh-CN" sz="5400" dirty="0"/>
              <a:t> ABI</a:t>
            </a:r>
            <a:endParaRPr kumimoji="1" lang="zh-CN" altLang="en-US" sz="5400" dirty="0"/>
          </a:p>
        </p:txBody>
      </p:sp>
      <p:sp>
        <p:nvSpPr>
          <p:cNvPr id="3" name="副标题 2"/>
          <p:cNvSpPr>
            <a:spLocks noGrp="1"/>
          </p:cNvSpPr>
          <p:nvPr>
            <p:ph type="subTitle" idx="4294967295"/>
          </p:nvPr>
        </p:nvSpPr>
        <p:spPr>
          <a:xfrm>
            <a:off x="1524000" y="3087688"/>
            <a:ext cx="9144000" cy="1655762"/>
          </a:xfrm>
        </p:spPr>
        <p:txBody>
          <a:bodyPr>
            <a:normAutofit/>
          </a:bodyPr>
          <a:lstStyle/>
          <a:p>
            <a:pPr marL="0" indent="0">
              <a:buNone/>
            </a:pPr>
            <a:r>
              <a:rPr kumimoji="1" lang="en-US" altLang="zh-CN" b="1" dirty="0">
                <a:solidFill>
                  <a:schemeClr val="bg1"/>
                </a:solidFill>
                <a:latin typeface="Microsoft YaHei" panose="020B0503020204020204" pitchFamily="34" charset="-122"/>
                <a:ea typeface="Microsoft YaHei" panose="020B0503020204020204" pitchFamily="34" charset="-122"/>
              </a:rPr>
              <a:t>Guo Ren &lt;guoren@linux.alibaba.com&gt;</a:t>
            </a:r>
            <a:endParaRPr kumimoji="1" lang="zh-CN" altLang="en-US"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211705"/>
            <a:ext cx="9144000" cy="1217295"/>
          </a:xfrm>
        </p:spPr>
        <p:txBody>
          <a:bodyPr lIns="90000">
            <a:noAutofit/>
          </a:bodyPr>
          <a:lstStyle/>
          <a:p>
            <a:pPr algn="ctr"/>
            <a:r>
              <a:rPr kumimoji="1" lang="en-US" altLang="zh-CN" sz="3600" dirty="0"/>
              <a:t>rv64ilp32 </a:t>
            </a:r>
            <a:r>
              <a:rPr kumimoji="1" lang="en-US" altLang="zh-CN" sz="3600" dirty="0" err="1"/>
              <a:t>v.s</a:t>
            </a:r>
            <a:r>
              <a:rPr kumimoji="1" lang="en-US" altLang="zh-CN" sz="3600" dirty="0"/>
              <a:t>. rv64lp64</a:t>
            </a:r>
            <a:endParaRPr lang="zh-CN" altLang="en-US" sz="3600" dirty="0">
              <a:solidFill>
                <a:schemeClr val="bg1"/>
              </a:solidFill>
              <a:effectLst/>
            </a:endParaRPr>
          </a:p>
        </p:txBody>
      </p:sp>
    </p:spTree>
    <p:extLst>
      <p:ext uri="{BB962C8B-B14F-4D97-AF65-F5344CB8AC3E}">
        <p14:creationId xmlns:p14="http://schemas.microsoft.com/office/powerpoint/2010/main" val="74110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15188" y="80284"/>
            <a:ext cx="6504356" cy="662782"/>
          </a:xfrm>
        </p:spPr>
        <p:txBody>
          <a:bodyPr>
            <a:normAutofit/>
          </a:bodyPr>
          <a:lstStyle/>
          <a:p>
            <a:r>
              <a:rPr kumimoji="1" lang="en-US" altLang="zh-CN" dirty="0">
                <a:solidFill>
                  <a:schemeClr val="bg1"/>
                </a:solidFill>
              </a:rPr>
              <a:t>SPEC CPU2006 </a:t>
            </a:r>
            <a:r>
              <a:rPr kumimoji="1" lang="zh-CN" altLang="en-US" dirty="0">
                <a:solidFill>
                  <a:schemeClr val="bg1"/>
                </a:solidFill>
              </a:rPr>
              <a:t>最大提升 </a:t>
            </a:r>
            <a:r>
              <a:rPr kumimoji="1" lang="en-US" altLang="zh-CN" dirty="0">
                <a:solidFill>
                  <a:schemeClr val="bg1"/>
                </a:solidFill>
              </a:rPr>
              <a:t>40%</a:t>
            </a:r>
            <a:endParaRPr kumimoji="1" lang="zh-CN" altLang="en-US" dirty="0">
              <a:solidFill>
                <a:schemeClr val="bg1"/>
              </a:solidFill>
            </a:endParaRPr>
          </a:p>
        </p:txBody>
      </p:sp>
      <p:pic>
        <p:nvPicPr>
          <p:cNvPr id="7" name="图片 6">
            <a:extLst>
              <a:ext uri="{FF2B5EF4-FFF2-40B4-BE49-F238E27FC236}">
                <a16:creationId xmlns:a16="http://schemas.microsoft.com/office/drawing/2014/main" id="{578A0B03-DE4D-C5D5-B08E-7C88B1502F2A}"/>
              </a:ext>
            </a:extLst>
          </p:cNvPr>
          <p:cNvPicPr>
            <a:picLocks noChangeAspect="1"/>
          </p:cNvPicPr>
          <p:nvPr/>
        </p:nvPicPr>
        <p:blipFill>
          <a:blip r:embed="rId2"/>
          <a:stretch>
            <a:fillRect/>
          </a:stretch>
        </p:blipFill>
        <p:spPr>
          <a:xfrm>
            <a:off x="1122342" y="993682"/>
            <a:ext cx="9947316" cy="5282796"/>
          </a:xfrm>
          <a:prstGeom prst="rect">
            <a:avLst/>
          </a:prstGeom>
        </p:spPr>
      </p:pic>
      <p:pic>
        <p:nvPicPr>
          <p:cNvPr id="9" name="Picture 4" descr="Allwinner D1 Nezha 64bit Risc-v Linux Sbc Development Board, 1.0ghz With  1gbyte Ddr3, Support Tina/debian System - Demo Board - AliExpress">
            <a:extLst>
              <a:ext uri="{FF2B5EF4-FFF2-40B4-BE49-F238E27FC236}">
                <a16:creationId xmlns:a16="http://schemas.microsoft.com/office/drawing/2014/main" id="{65F1786D-8C2F-73B3-1729-A8CFE7073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969" y="5630755"/>
            <a:ext cx="672448" cy="67244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82CF979D-82EE-864A-07E1-8B1D56FB6411}"/>
              </a:ext>
            </a:extLst>
          </p:cNvPr>
          <p:cNvSpPr txBox="1"/>
          <p:nvPr/>
        </p:nvSpPr>
        <p:spPr>
          <a:xfrm>
            <a:off x="3309835" y="6292754"/>
            <a:ext cx="5572330" cy="307777"/>
          </a:xfrm>
          <a:prstGeom prst="rect">
            <a:avLst/>
          </a:prstGeom>
          <a:noFill/>
        </p:spPr>
        <p:txBody>
          <a:bodyPr wrap="square" rtlCol="0">
            <a:spAutoFit/>
          </a:bodyPr>
          <a:lstStyle/>
          <a:p>
            <a:r>
              <a:rPr kumimoji="1" lang="en-US" altLang="zh-CN" sz="1400" dirty="0"/>
              <a:t>TODO:</a:t>
            </a:r>
            <a:r>
              <a:rPr kumimoji="1" lang="en-US" altLang="zh-CN" sz="1400" dirty="0">
                <a:latin typeface="-webkit-standard"/>
              </a:rPr>
              <a:t>  </a:t>
            </a:r>
            <a:r>
              <a:rPr lang="zh-CN" altLang="en-US" sz="1400" b="0" i="0" u="none" strike="noStrike" dirty="0">
                <a:effectLst/>
                <a:latin typeface="-webkit-standard"/>
              </a:rPr>
              <a:t>解决编译器插入无用符号扩展指令，导致指令数增加的问题</a:t>
            </a:r>
            <a:endParaRPr kumimoji="1" lang="zh-CN" altLang="en-US" sz="1400" dirty="0"/>
          </a:p>
        </p:txBody>
      </p:sp>
      <p:pic>
        <p:nvPicPr>
          <p:cNvPr id="11" name="Picture 2" descr="HiFive Unmatched | Crowd Supply">
            <a:extLst>
              <a:ext uri="{FF2B5EF4-FFF2-40B4-BE49-F238E27FC236}">
                <a16:creationId xmlns:a16="http://schemas.microsoft.com/office/drawing/2014/main" id="{CE416894-AEA1-37C8-4C56-4ED24DA51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356" y="5391090"/>
            <a:ext cx="1147676" cy="78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99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ABA8F7-DCB8-4A5E-F350-E9D157ABE9D1}"/>
              </a:ext>
            </a:extLst>
          </p:cNvPr>
          <p:cNvSpPr>
            <a:spLocks noGrp="1"/>
          </p:cNvSpPr>
          <p:nvPr>
            <p:ph type="title"/>
          </p:nvPr>
        </p:nvSpPr>
        <p:spPr/>
        <p:txBody>
          <a:bodyPr/>
          <a:lstStyle/>
          <a:p>
            <a:r>
              <a:rPr kumimoji="1" lang="en-US" altLang="zh-CN" dirty="0">
                <a:solidFill>
                  <a:schemeClr val="bg1"/>
                </a:solidFill>
              </a:rPr>
              <a:t>SPEC CPU2017 </a:t>
            </a:r>
            <a:r>
              <a:rPr kumimoji="1" lang="zh-CN" altLang="en-US" dirty="0">
                <a:solidFill>
                  <a:schemeClr val="bg1"/>
                </a:solidFill>
              </a:rPr>
              <a:t>最大提升 </a:t>
            </a:r>
            <a:r>
              <a:rPr kumimoji="1" lang="en-US" altLang="zh-CN" dirty="0">
                <a:solidFill>
                  <a:schemeClr val="bg1"/>
                </a:solidFill>
              </a:rPr>
              <a:t>18%</a:t>
            </a:r>
            <a:endParaRPr kumimoji="1" lang="zh-CN" altLang="en-US" dirty="0"/>
          </a:p>
        </p:txBody>
      </p:sp>
      <p:pic>
        <p:nvPicPr>
          <p:cNvPr id="4" name="图片 3">
            <a:extLst>
              <a:ext uri="{FF2B5EF4-FFF2-40B4-BE49-F238E27FC236}">
                <a16:creationId xmlns:a16="http://schemas.microsoft.com/office/drawing/2014/main" id="{8DA3131F-864C-79E6-9107-AF856CD6E64B}"/>
              </a:ext>
            </a:extLst>
          </p:cNvPr>
          <p:cNvPicPr>
            <a:picLocks noChangeAspect="1"/>
          </p:cNvPicPr>
          <p:nvPr/>
        </p:nvPicPr>
        <p:blipFill>
          <a:blip r:embed="rId2"/>
          <a:stretch>
            <a:fillRect/>
          </a:stretch>
        </p:blipFill>
        <p:spPr>
          <a:xfrm>
            <a:off x="279645" y="1754457"/>
            <a:ext cx="11632709" cy="3605459"/>
          </a:xfrm>
          <a:prstGeom prst="rect">
            <a:avLst/>
          </a:prstGeom>
        </p:spPr>
      </p:pic>
      <p:pic>
        <p:nvPicPr>
          <p:cNvPr id="6" name="Picture 2" descr="HiFive Unmatched | Crowd Supply">
            <a:extLst>
              <a:ext uri="{FF2B5EF4-FFF2-40B4-BE49-F238E27FC236}">
                <a16:creationId xmlns:a16="http://schemas.microsoft.com/office/drawing/2014/main" id="{D1301442-DE89-5AB7-BDBC-BEF8659E5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326" y="5479597"/>
            <a:ext cx="1891345" cy="1298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198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20FE144-A938-A4CA-79CC-C8DE75C344E8}"/>
              </a:ext>
            </a:extLst>
          </p:cNvPr>
          <p:cNvSpPr>
            <a:spLocks noGrp="1"/>
          </p:cNvSpPr>
          <p:nvPr>
            <p:ph type="title"/>
          </p:nvPr>
        </p:nvSpPr>
        <p:spPr/>
        <p:txBody>
          <a:bodyPr>
            <a:normAutofit/>
          </a:bodyPr>
          <a:lstStyle/>
          <a:p>
            <a:r>
              <a:rPr kumimoji="1" lang="en-US" altLang="zh-CN" dirty="0">
                <a:solidFill>
                  <a:schemeClr val="bg1"/>
                </a:solidFill>
              </a:rPr>
              <a:t>LP64 </a:t>
            </a:r>
            <a:r>
              <a:rPr kumimoji="1" lang="zh-CN" altLang="en-US" dirty="0">
                <a:solidFill>
                  <a:schemeClr val="bg1"/>
                </a:solidFill>
              </a:rPr>
              <a:t>比 </a:t>
            </a:r>
            <a:r>
              <a:rPr kumimoji="1" lang="en-US" altLang="zh-CN" dirty="0">
                <a:solidFill>
                  <a:schemeClr val="bg1"/>
                </a:solidFill>
              </a:rPr>
              <a:t>ILP32 </a:t>
            </a:r>
            <a:r>
              <a:rPr kumimoji="1" lang="zh-CN" altLang="en-US" dirty="0">
                <a:solidFill>
                  <a:schemeClr val="bg1"/>
                </a:solidFill>
              </a:rPr>
              <a:t>内存开销</a:t>
            </a:r>
            <a:r>
              <a:rPr kumimoji="1" lang="zh-CN" altLang="en-US" sz="2800" dirty="0">
                <a:solidFill>
                  <a:schemeClr val="bg1"/>
                </a:solidFill>
                <a:ea typeface="Alibaba PuHuiTi R" pitchFamily="18" charset="-122"/>
              </a:rPr>
              <a:t>多 </a:t>
            </a:r>
            <a:r>
              <a:rPr kumimoji="1" lang="en-US" altLang="zh-CN" sz="2800" b="1" dirty="0">
                <a:solidFill>
                  <a:schemeClr val="bg1"/>
                </a:solidFill>
                <a:ea typeface="Alibaba PuHuiTi R" pitchFamily="18" charset="-122"/>
              </a:rPr>
              <a:t>28%</a:t>
            </a:r>
            <a:endParaRPr kumimoji="1" lang="zh-CN" altLang="en-US" dirty="0">
              <a:solidFill>
                <a:schemeClr val="bg1"/>
              </a:solidFill>
            </a:endParaRPr>
          </a:p>
        </p:txBody>
      </p:sp>
      <p:sp>
        <p:nvSpPr>
          <p:cNvPr id="4" name="文本框 3">
            <a:extLst>
              <a:ext uri="{FF2B5EF4-FFF2-40B4-BE49-F238E27FC236}">
                <a16:creationId xmlns:a16="http://schemas.microsoft.com/office/drawing/2014/main" id="{A983EC52-F0DB-83E1-0BAF-C0802CE56ED0}"/>
              </a:ext>
            </a:extLst>
          </p:cNvPr>
          <p:cNvSpPr txBox="1"/>
          <p:nvPr/>
        </p:nvSpPr>
        <p:spPr>
          <a:xfrm>
            <a:off x="388810" y="925570"/>
            <a:ext cx="5589842" cy="2308324"/>
          </a:xfrm>
          <a:prstGeom prst="rect">
            <a:avLst/>
          </a:prstGeom>
          <a:noFill/>
        </p:spPr>
        <p:txBody>
          <a:bodyPr wrap="square">
            <a:spAutoFit/>
          </a:bodyPr>
          <a:lstStyle/>
          <a:p>
            <a:r>
              <a:rPr kumimoji="1" lang="zh-CN" altLang="en-US" dirty="0">
                <a:ea typeface="Alibaba PuHuiTi R" pitchFamily="18" charset="-122"/>
              </a:rPr>
              <a:t>基于 </a:t>
            </a:r>
            <a:r>
              <a:rPr kumimoji="1" lang="en-US" altLang="zh-CN" dirty="0">
                <a:ea typeface="Alibaba PuHuiTi R" pitchFamily="18" charset="-122"/>
              </a:rPr>
              <a:t>tinyconfig</a:t>
            </a:r>
            <a:r>
              <a:rPr kumimoji="1" lang="zh-CN" altLang="en-US" dirty="0">
                <a:ea typeface="Alibaba PuHuiTi R" pitchFamily="18" charset="-122"/>
              </a:rPr>
              <a:t> </a:t>
            </a:r>
            <a:r>
              <a:rPr kumimoji="1" lang="en-US" altLang="zh-CN" dirty="0">
                <a:ea typeface="Alibaba PuHuiTi R" pitchFamily="18" charset="-122"/>
              </a:rPr>
              <a:t>16MB</a:t>
            </a:r>
            <a:r>
              <a:rPr kumimoji="1" lang="zh-CN" altLang="en-US" dirty="0">
                <a:ea typeface="Alibaba PuHuiTi R" pitchFamily="18" charset="-122"/>
              </a:rPr>
              <a:t> 内存，并尽量消除 </a:t>
            </a:r>
            <a:r>
              <a:rPr kumimoji="1" lang="en-US" altLang="zh-CN" dirty="0">
                <a:ea typeface="Alibaba PuHuiTi R" pitchFamily="18" charset="-122"/>
              </a:rPr>
              <a:t>64</a:t>
            </a:r>
            <a:r>
              <a:rPr kumimoji="1" lang="zh-CN" altLang="en-US" dirty="0">
                <a:ea typeface="Alibaba PuHuiTi R" pitchFamily="18" charset="-122"/>
              </a:rPr>
              <a:t>位和</a:t>
            </a:r>
            <a:r>
              <a:rPr kumimoji="1" lang="en-US" altLang="zh-CN" dirty="0">
                <a:ea typeface="Alibaba PuHuiTi R" pitchFamily="18" charset="-122"/>
              </a:rPr>
              <a:t>32</a:t>
            </a:r>
            <a:r>
              <a:rPr kumimoji="1" lang="zh-CN" altLang="en-US" dirty="0">
                <a:ea typeface="Alibaba PuHuiTi R" pitchFamily="18" charset="-122"/>
              </a:rPr>
              <a:t>位 的 </a:t>
            </a:r>
            <a:r>
              <a:rPr kumimoji="1" lang="en-US" altLang="zh-CN" dirty="0">
                <a:ea typeface="Alibaba PuHuiTi R" pitchFamily="18" charset="-122"/>
              </a:rPr>
              <a:t>kconfig </a:t>
            </a:r>
            <a:r>
              <a:rPr kumimoji="1" lang="zh-CN" altLang="en-US" dirty="0">
                <a:ea typeface="Alibaba PuHuiTi R" pitchFamily="18" charset="-122"/>
              </a:rPr>
              <a:t>差异，</a:t>
            </a:r>
            <a:r>
              <a:rPr kumimoji="1" lang="en-US" altLang="zh-CN" dirty="0">
                <a:ea typeface="Alibaba PuHuiTi R" pitchFamily="18" charset="-122"/>
              </a:rPr>
              <a:t> </a:t>
            </a:r>
            <a:r>
              <a:rPr kumimoji="1" lang="zh-CN" altLang="en-US" dirty="0">
                <a:ea typeface="Alibaba PuHuiTi R" pitchFamily="18" charset="-122"/>
              </a:rPr>
              <a:t>启动日志逐行对齐。</a:t>
            </a:r>
            <a:br>
              <a:rPr kumimoji="1" lang="en-US" altLang="zh-CN" dirty="0">
                <a:ea typeface="Alibaba PuHuiTi R" pitchFamily="18" charset="-122"/>
              </a:rPr>
            </a:br>
            <a:br>
              <a:rPr kumimoji="1" lang="en-US" altLang="zh-CN" dirty="0">
                <a:ea typeface="Alibaba PuHuiTi R" pitchFamily="18" charset="-122"/>
              </a:rPr>
            </a:br>
            <a:r>
              <a:rPr kumimoji="1" lang="zh-CN" altLang="en-US" dirty="0">
                <a:ea typeface="Alibaba PuHuiTi R" pitchFamily="18" charset="-122"/>
              </a:rPr>
              <a:t>计算公式：</a:t>
            </a:r>
            <a:endParaRPr kumimoji="1" lang="en-US" altLang="zh-CN" dirty="0">
              <a:ea typeface="Alibaba PuHuiTi R" pitchFamily="18" charset="-122"/>
            </a:endParaRPr>
          </a:p>
          <a:p>
            <a:r>
              <a:rPr kumimoji="1" lang="zh-CN" altLang="en-US" dirty="0">
                <a:ea typeface="Alibaba PuHuiTi R" pitchFamily="18" charset="-122"/>
              </a:rPr>
              <a:t>内存开销 </a:t>
            </a:r>
            <a:r>
              <a:rPr kumimoji="1" lang="en-US" altLang="zh-CN" dirty="0">
                <a:ea typeface="Alibaba PuHuiTi R" pitchFamily="18" charset="-122"/>
              </a:rPr>
              <a:t>=</a:t>
            </a:r>
            <a:r>
              <a:rPr kumimoji="1" lang="zh-CN" altLang="en-US" dirty="0">
                <a:ea typeface="Alibaba PuHuiTi R" pitchFamily="18" charset="-122"/>
              </a:rPr>
              <a:t> </a:t>
            </a:r>
            <a:r>
              <a:rPr kumimoji="1" lang="en-US" altLang="zh-CN" dirty="0">
                <a:ea typeface="Alibaba PuHuiTi R" pitchFamily="18" charset="-122"/>
              </a:rPr>
              <a:t>TotalPages - FreePages</a:t>
            </a:r>
            <a:br>
              <a:rPr kumimoji="1" lang="en-US" altLang="zh-CN" dirty="0">
                <a:ea typeface="Alibaba PuHuiTi R" pitchFamily="18" charset="-122"/>
              </a:rPr>
            </a:br>
            <a:r>
              <a:rPr kumimoji="1" lang="en-US" altLang="zh-CN" dirty="0">
                <a:ea typeface="Alibaba PuHuiTi R" pitchFamily="18" charset="-122"/>
              </a:rPr>
              <a:t>64LP64	</a:t>
            </a:r>
            <a:r>
              <a:rPr kumimoji="1" lang="zh-CN" altLang="en-US" dirty="0">
                <a:ea typeface="Alibaba PuHuiTi R" pitchFamily="18" charset="-122"/>
              </a:rPr>
              <a:t> </a:t>
            </a:r>
            <a:r>
              <a:rPr kumimoji="1" lang="en-US" altLang="zh-CN" dirty="0">
                <a:ea typeface="Alibaba PuHuiTi R" pitchFamily="18" charset="-122"/>
              </a:rPr>
              <a:t>= 4096 - 3334 = 762</a:t>
            </a:r>
          </a:p>
          <a:p>
            <a:r>
              <a:rPr kumimoji="1" lang="en-US" altLang="zh-CN" dirty="0">
                <a:ea typeface="Alibaba PuHuiTi R" pitchFamily="18" charset="-122"/>
              </a:rPr>
              <a:t>64ILP32	</a:t>
            </a:r>
            <a:r>
              <a:rPr kumimoji="1" lang="zh-CN" altLang="en-US" dirty="0">
                <a:ea typeface="Alibaba PuHuiTi R" pitchFamily="18" charset="-122"/>
              </a:rPr>
              <a:t> </a:t>
            </a:r>
            <a:r>
              <a:rPr kumimoji="1" lang="en-US" altLang="zh-CN" dirty="0">
                <a:ea typeface="Alibaba PuHuiTi R" pitchFamily="18" charset="-122"/>
              </a:rPr>
              <a:t>= 4096 - 3503 = 593</a:t>
            </a:r>
            <a:br>
              <a:rPr kumimoji="1" lang="en-US" altLang="zh-CN" dirty="0">
                <a:ea typeface="Alibaba PuHuiTi R" pitchFamily="18" charset="-122"/>
              </a:rPr>
            </a:br>
            <a:r>
              <a:rPr kumimoji="1" lang="en-US" altLang="zh-CN" dirty="0">
                <a:ea typeface="Alibaba PuHuiTi R" pitchFamily="18" charset="-122"/>
              </a:rPr>
              <a:t>(762-593)/593 = 169/593 = 28.49%</a:t>
            </a:r>
            <a:endParaRPr kumimoji="1" lang="en-GB" altLang="zh-CN" dirty="0">
              <a:ea typeface="Alibaba PuHuiTi R" pitchFamily="18" charset="-122"/>
            </a:endParaRPr>
          </a:p>
        </p:txBody>
      </p:sp>
      <p:graphicFrame>
        <p:nvGraphicFramePr>
          <p:cNvPr id="5" name="表格 4">
            <a:extLst>
              <a:ext uri="{FF2B5EF4-FFF2-40B4-BE49-F238E27FC236}">
                <a16:creationId xmlns:a16="http://schemas.microsoft.com/office/drawing/2014/main" id="{91EE0CF3-0086-69F3-6683-F46FDEC89365}"/>
              </a:ext>
            </a:extLst>
          </p:cNvPr>
          <p:cNvGraphicFramePr>
            <a:graphicFrameLocks noGrp="1"/>
          </p:cNvGraphicFramePr>
          <p:nvPr>
            <p:extLst>
              <p:ext uri="{D42A27DB-BD31-4B8C-83A1-F6EECF244321}">
                <p14:modId xmlns:p14="http://schemas.microsoft.com/office/powerpoint/2010/main" val="4036295926"/>
              </p:ext>
            </p:extLst>
          </p:nvPr>
        </p:nvGraphicFramePr>
        <p:xfrm>
          <a:off x="1829571" y="3418507"/>
          <a:ext cx="2178251" cy="1790700"/>
        </p:xfrm>
        <a:graphic>
          <a:graphicData uri="http://schemas.openxmlformats.org/drawingml/2006/table">
            <a:tbl>
              <a:tblPr/>
              <a:tblGrid>
                <a:gridCol w="1096796">
                  <a:extLst>
                    <a:ext uri="{9D8B030D-6E8A-4147-A177-3AD203B41FA5}">
                      <a16:colId xmlns:a16="http://schemas.microsoft.com/office/drawing/2014/main" val="20000"/>
                    </a:ext>
                  </a:extLst>
                </a:gridCol>
                <a:gridCol w="544563">
                  <a:extLst>
                    <a:ext uri="{9D8B030D-6E8A-4147-A177-3AD203B41FA5}">
                      <a16:colId xmlns:a16="http://schemas.microsoft.com/office/drawing/2014/main" val="20001"/>
                    </a:ext>
                  </a:extLst>
                </a:gridCol>
                <a:gridCol w="536892">
                  <a:extLst>
                    <a:ext uri="{9D8B030D-6E8A-4147-A177-3AD203B41FA5}">
                      <a16:colId xmlns:a16="http://schemas.microsoft.com/office/drawing/2014/main" val="20002"/>
                    </a:ext>
                  </a:extLst>
                </a:gridCol>
              </a:tblGrid>
              <a:tr h="326548">
                <a:tc>
                  <a:txBody>
                    <a:bodyPr/>
                    <a:lstStyle/>
                    <a:p>
                      <a:pPr algn="l"/>
                      <a:r>
                        <a:rPr lang="en-GB" sz="1100" b="0" dirty="0">
                          <a:solidFill>
                            <a:schemeClr val="bg1"/>
                          </a:solidFill>
                        </a:rPr>
                        <a:t>sizeof(xxx)</a:t>
                      </a:r>
                    </a:p>
                  </a:txBody>
                  <a:tcPr marL="95250" marR="95250" marT="95250" marB="952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lang="en-US" altLang="zh-CN" sz="1100" b="0" dirty="0">
                          <a:solidFill>
                            <a:schemeClr val="bg1"/>
                          </a:solidFill>
                        </a:rPr>
                        <a:t>ILP32</a:t>
                      </a:r>
                      <a:endParaRPr lang="en-GB" sz="1100" b="0" dirty="0">
                        <a:solidFill>
                          <a:schemeClr val="bg1"/>
                        </a:solidFill>
                      </a:endParaRPr>
                    </a:p>
                  </a:txBody>
                  <a:tcPr marL="95250" marR="95250" marT="95250" marB="952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lang="en-GB" sz="1100" b="0" dirty="0">
                          <a:solidFill>
                            <a:schemeClr val="bg1"/>
                          </a:solidFill>
                        </a:rPr>
                        <a:t>LP64</a:t>
                      </a:r>
                    </a:p>
                  </a:txBody>
                  <a:tcPr marL="95250" marR="95250" marT="95250" marB="952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0"/>
                  </a:ext>
                </a:extLst>
              </a:tr>
              <a:tr h="326548">
                <a:tc>
                  <a:txBody>
                    <a:bodyPr/>
                    <a:lstStyle/>
                    <a:p>
                      <a:pPr algn="l"/>
                      <a:r>
                        <a:rPr lang="en-GB" sz="1100" b="0" dirty="0">
                          <a:solidFill>
                            <a:schemeClr val="bg1"/>
                          </a:solidFill>
                        </a:rPr>
                        <a:t>struct page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lang="en-US" altLang="zh-CN" sz="1100" b="0" dirty="0">
                          <a:solidFill>
                            <a:schemeClr val="bg1"/>
                          </a:solidFill>
                        </a:rPr>
                        <a:t>32 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lang="en-US" altLang="zh-CN" sz="1100" b="0" dirty="0">
                          <a:solidFill>
                            <a:schemeClr val="bg1"/>
                          </a:solidFill>
                        </a:rPr>
                        <a:t>64</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326548">
                <a:tc>
                  <a:txBody>
                    <a:bodyPr/>
                    <a:lstStyle/>
                    <a:p>
                      <a:pPr algn="l"/>
                      <a:r>
                        <a:rPr lang="en-GB" sz="1100" b="0" dirty="0">
                          <a:solidFill>
                            <a:schemeClr val="bg1"/>
                          </a:solidFill>
                        </a:rPr>
                        <a:t>list_head</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lang="en-US" altLang="zh-CN" sz="1100" b="0" dirty="0">
                          <a:solidFill>
                            <a:schemeClr val="bg1"/>
                          </a:solidFill>
                        </a:rPr>
                        <a:t>8</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lang="en-US" altLang="zh-CN" sz="1100" b="0" dirty="0">
                          <a:solidFill>
                            <a:schemeClr val="bg1"/>
                          </a:solidFill>
                        </a:rPr>
                        <a:t>16</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2"/>
                  </a:ext>
                </a:extLst>
              </a:tr>
              <a:tr h="326548">
                <a:tc>
                  <a:txBody>
                    <a:bodyPr/>
                    <a:lstStyle/>
                    <a:p>
                      <a:pPr algn="l"/>
                      <a:r>
                        <a:rPr lang="en-GB" sz="1100" b="0" dirty="0">
                          <a:solidFill>
                            <a:schemeClr val="bg1"/>
                          </a:solidFill>
                        </a:rPr>
                        <a:t>hlist_node</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lang="en-US" altLang="zh-CN" sz="1100" b="0" dirty="0">
                          <a:solidFill>
                            <a:schemeClr val="bg1"/>
                          </a:solidFill>
                        </a:rPr>
                        <a:t>8 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lang="en-US" altLang="zh-CN" sz="1100" b="0" dirty="0">
                          <a:solidFill>
                            <a:schemeClr val="bg1"/>
                          </a:solidFill>
                        </a:rPr>
                        <a:t>16 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3"/>
                  </a:ext>
                </a:extLst>
              </a:tr>
              <a:tr h="326548">
                <a:tc>
                  <a:txBody>
                    <a:bodyPr/>
                    <a:lstStyle/>
                    <a:p>
                      <a:pPr algn="l"/>
                      <a:r>
                        <a:rPr lang="en-GB" sz="1100" b="0" dirty="0">
                          <a:solidFill>
                            <a:schemeClr val="bg1"/>
                          </a:solidFill>
                        </a:rPr>
                        <a:t>vm_area_struct</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lang="en-US" altLang="zh-CN" sz="1100" b="0" dirty="0">
                          <a:solidFill>
                            <a:schemeClr val="bg1"/>
                          </a:solidFill>
                        </a:rPr>
                        <a:t>68</a:t>
                      </a:r>
                      <a:endParaRPr lang="zh-CN" altLang="en-US" sz="1100" b="0" dirty="0">
                        <a:solidFill>
                          <a:schemeClr val="bg1"/>
                        </a:solidFill>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lang="en-US" altLang="zh-CN" sz="1100" b="0" dirty="0">
                          <a:solidFill>
                            <a:schemeClr val="bg1"/>
                          </a:solidFill>
                        </a:rPr>
                        <a:t>136</a:t>
                      </a:r>
                      <a:endParaRPr lang="zh-CN" altLang="en-US" sz="1100" b="0" dirty="0">
                        <a:solidFill>
                          <a:schemeClr val="bg1"/>
                        </a:solidFill>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4"/>
                  </a:ext>
                </a:extLst>
              </a:tr>
            </a:tbl>
          </a:graphicData>
        </a:graphic>
      </p:graphicFrame>
      <p:pic>
        <p:nvPicPr>
          <p:cNvPr id="6" name="图片 5">
            <a:extLst>
              <a:ext uri="{FF2B5EF4-FFF2-40B4-BE49-F238E27FC236}">
                <a16:creationId xmlns:a16="http://schemas.microsoft.com/office/drawing/2014/main" id="{4E94F897-E8F9-9A5F-FB99-8A54A2AD8B41}"/>
              </a:ext>
            </a:extLst>
          </p:cNvPr>
          <p:cNvPicPr>
            <a:picLocks noChangeAspect="1"/>
          </p:cNvPicPr>
          <p:nvPr/>
        </p:nvPicPr>
        <p:blipFill>
          <a:blip r:embed="rId2"/>
          <a:stretch>
            <a:fillRect/>
          </a:stretch>
        </p:blipFill>
        <p:spPr>
          <a:xfrm>
            <a:off x="6332434" y="916291"/>
            <a:ext cx="5859566" cy="5941709"/>
          </a:xfrm>
          <a:prstGeom prst="rect">
            <a:avLst/>
          </a:prstGeom>
        </p:spPr>
      </p:pic>
      <p:sp>
        <p:nvSpPr>
          <p:cNvPr id="7" name="文本框 6">
            <a:extLst>
              <a:ext uri="{FF2B5EF4-FFF2-40B4-BE49-F238E27FC236}">
                <a16:creationId xmlns:a16="http://schemas.microsoft.com/office/drawing/2014/main" id="{C0DA1947-1AE3-B7FB-0CA9-CCA99DFD2AA5}"/>
              </a:ext>
            </a:extLst>
          </p:cNvPr>
          <p:cNvSpPr txBox="1"/>
          <p:nvPr/>
        </p:nvSpPr>
        <p:spPr>
          <a:xfrm>
            <a:off x="607561" y="5393821"/>
            <a:ext cx="5252005" cy="830997"/>
          </a:xfrm>
          <a:prstGeom prst="rect">
            <a:avLst/>
          </a:prstGeom>
          <a:noFill/>
        </p:spPr>
        <p:txBody>
          <a:bodyPr wrap="square" rtlCol="0">
            <a:spAutoFit/>
          </a:bodyPr>
          <a:lstStyle/>
          <a:p>
            <a:r>
              <a:rPr kumimoji="1" lang="zh-CN" altLang="en-US" sz="1600" dirty="0">
                <a:ea typeface="Alibaba PuHuiTi R" pitchFamily="18" charset="-122"/>
              </a:rPr>
              <a:t>感谢泰晓社区提供的内核配置。更多内容，请参考泰晓社区为 </a:t>
            </a:r>
            <a:r>
              <a:rPr kumimoji="1" lang="en" altLang="zh-CN" sz="1600" dirty="0">
                <a:ea typeface="Alibaba PuHuiTi R" pitchFamily="18" charset="-122"/>
              </a:rPr>
              <a:t>RISC-V </a:t>
            </a:r>
            <a:r>
              <a:rPr kumimoji="1" lang="zh-CN" altLang="en-US" sz="1600" dirty="0">
                <a:ea typeface="Alibaba PuHuiTi R" pitchFamily="18" charset="-122"/>
              </a:rPr>
              <a:t>架构研发的小型化系统项目：</a:t>
            </a:r>
            <a:r>
              <a:rPr kumimoji="1" lang="en" altLang="zh-CN" sz="1600" u="sng" dirty="0">
                <a:ea typeface="Alibaba PuHuiTi R" pitchFamily="18" charset="-122"/>
                <a:hlinkClick r:id="rId3">
                  <a:extLst>
                    <a:ext uri="{A12FA001-AC4F-418D-AE19-62706E023703}">
                      <ahyp:hlinkClr xmlns:ahyp="http://schemas.microsoft.com/office/drawing/2018/hyperlinkcolor" val="tx"/>
                    </a:ext>
                  </a:extLst>
                </a:hlinkClick>
              </a:rPr>
              <a:t>https://tinylab.org/tinylinux</a:t>
            </a:r>
            <a:r>
              <a:rPr kumimoji="1" lang="zh-CN" altLang="en-US" sz="1600" dirty="0">
                <a:ea typeface="Alibaba PuHuiTi R" pitchFamily="18" charset="-122"/>
              </a:rPr>
              <a:t> </a:t>
            </a:r>
            <a:r>
              <a:rPr kumimoji="1" lang="en-US" altLang="zh-CN" sz="1600" dirty="0">
                <a:ea typeface="Alibaba PuHuiTi R" pitchFamily="18" charset="-122"/>
              </a:rPr>
              <a:t>(8MB </a:t>
            </a:r>
            <a:r>
              <a:rPr kumimoji="1" lang="zh-CN" altLang="en-US" sz="1600" dirty="0">
                <a:ea typeface="Alibaba PuHuiTi R" pitchFamily="18" charset="-122"/>
              </a:rPr>
              <a:t>内存跑 </a:t>
            </a:r>
            <a:r>
              <a:rPr kumimoji="1" lang="en-US" altLang="zh-CN" sz="1600" dirty="0">
                <a:ea typeface="Alibaba PuHuiTi R" pitchFamily="18" charset="-122"/>
              </a:rPr>
              <a:t>Linux)</a:t>
            </a:r>
            <a:endParaRPr kumimoji="1" lang="zh-CN" altLang="en-US" sz="1600" dirty="0">
              <a:ea typeface="Alibaba PuHuiTi R" pitchFamily="18" charset="-122"/>
            </a:endParaRPr>
          </a:p>
        </p:txBody>
      </p:sp>
    </p:spTree>
    <p:extLst>
      <p:ext uri="{BB962C8B-B14F-4D97-AF65-F5344CB8AC3E}">
        <p14:creationId xmlns:p14="http://schemas.microsoft.com/office/powerpoint/2010/main" val="3268252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466FB46-69FF-0DE6-1084-B625F9FB95AF}"/>
              </a:ext>
            </a:extLst>
          </p:cNvPr>
          <p:cNvSpPr>
            <a:spLocks noGrp="1"/>
          </p:cNvSpPr>
          <p:nvPr>
            <p:ph type="title"/>
          </p:nvPr>
        </p:nvSpPr>
        <p:spPr/>
        <p:txBody>
          <a:bodyPr>
            <a:normAutofit/>
          </a:bodyPr>
          <a:lstStyle/>
          <a:p>
            <a:r>
              <a:rPr kumimoji="1" lang="en-US" altLang="zh-CN" dirty="0">
                <a:solidFill>
                  <a:schemeClr val="bg1"/>
                </a:solidFill>
              </a:rPr>
              <a:t>ILP32</a:t>
            </a:r>
            <a:r>
              <a:rPr kumimoji="1" lang="zh-CN" altLang="en-US" dirty="0">
                <a:solidFill>
                  <a:schemeClr val="bg1"/>
                </a:solidFill>
              </a:rPr>
              <a:t>的刚性需求</a:t>
            </a:r>
          </a:p>
        </p:txBody>
      </p:sp>
      <p:sp>
        <p:nvSpPr>
          <p:cNvPr id="5" name="文本框 4">
            <a:extLst>
              <a:ext uri="{FF2B5EF4-FFF2-40B4-BE49-F238E27FC236}">
                <a16:creationId xmlns:a16="http://schemas.microsoft.com/office/drawing/2014/main" id="{F1ED2272-C031-C6DC-ECCC-6B1224AB18BF}"/>
              </a:ext>
            </a:extLst>
          </p:cNvPr>
          <p:cNvSpPr txBox="1"/>
          <p:nvPr/>
        </p:nvSpPr>
        <p:spPr>
          <a:xfrm>
            <a:off x="523279" y="1164752"/>
            <a:ext cx="11173145" cy="707886"/>
          </a:xfrm>
          <a:prstGeom prst="rect">
            <a:avLst/>
          </a:prstGeom>
          <a:noFill/>
        </p:spPr>
        <p:txBody>
          <a:bodyPr wrap="square">
            <a:spAutoFit/>
          </a:bodyPr>
          <a:lstStyle/>
          <a:p>
            <a:r>
              <a:rPr kumimoji="1" lang="zh-CN" altLang="en-US" sz="2000" dirty="0"/>
              <a:t>目前市面上在售的 </a:t>
            </a:r>
            <a:r>
              <a:rPr kumimoji="1" lang="en-US" altLang="zh-CN" sz="2000" dirty="0"/>
              <a:t>RISC-V Linux </a:t>
            </a:r>
            <a:r>
              <a:rPr kumimoji="1" lang="zh-CN" altLang="en-US" sz="2000" dirty="0"/>
              <a:t>硬件都是纯 </a:t>
            </a:r>
            <a:r>
              <a:rPr kumimoji="1" lang="en-US" altLang="zh-CN" sz="2000" dirty="0"/>
              <a:t>64</a:t>
            </a:r>
            <a:r>
              <a:rPr kumimoji="1" lang="zh-CN" altLang="en-US" sz="2000" dirty="0"/>
              <a:t>位架构，这和 </a:t>
            </a:r>
            <a:r>
              <a:rPr kumimoji="1" lang="en-US" altLang="zh-CN" sz="2000" dirty="0"/>
              <a:t>x86</a:t>
            </a:r>
            <a:r>
              <a:rPr kumimoji="1" lang="zh-CN" altLang="en-US" sz="2000" dirty="0"/>
              <a:t>，</a:t>
            </a:r>
            <a:r>
              <a:rPr kumimoji="1" lang="en-US" altLang="zh-CN" sz="2000" dirty="0"/>
              <a:t>arm</a:t>
            </a:r>
            <a:r>
              <a:rPr kumimoji="1" lang="zh-CN" altLang="en-US" sz="2000" dirty="0"/>
              <a:t>，</a:t>
            </a:r>
            <a:r>
              <a:rPr kumimoji="1" lang="en-US" altLang="zh-CN" sz="2000" dirty="0"/>
              <a:t>mips </a:t>
            </a:r>
            <a:r>
              <a:rPr kumimoji="1" lang="zh-CN" altLang="en-US" sz="2000" dirty="0"/>
              <a:t>的情况完全不同，</a:t>
            </a:r>
            <a:r>
              <a:rPr kumimoji="1" lang="en-US" altLang="zh-CN" sz="2000" dirty="0"/>
              <a:t>rv64ilp32 </a:t>
            </a:r>
            <a:r>
              <a:rPr kumimoji="1" lang="zh-CN" altLang="en-US" sz="2000" dirty="0"/>
              <a:t>不存在取代传统</a:t>
            </a:r>
            <a:r>
              <a:rPr kumimoji="1" lang="en-US" altLang="zh-CN" sz="2000" dirty="0"/>
              <a:t>32</a:t>
            </a:r>
            <a:r>
              <a:rPr kumimoji="1" lang="zh-CN" altLang="en-US" sz="2000" dirty="0"/>
              <a:t>位的障碍。</a:t>
            </a:r>
            <a:endParaRPr lang="zh-CN" altLang="en-US" sz="2000" dirty="0"/>
          </a:p>
        </p:txBody>
      </p:sp>
      <p:grpSp>
        <p:nvGrpSpPr>
          <p:cNvPr id="2" name="组合 1">
            <a:extLst>
              <a:ext uri="{FF2B5EF4-FFF2-40B4-BE49-F238E27FC236}">
                <a16:creationId xmlns:a16="http://schemas.microsoft.com/office/drawing/2014/main" id="{D19CAA3E-8AFE-23CE-D8E6-CA08B6DC2D67}"/>
              </a:ext>
            </a:extLst>
          </p:cNvPr>
          <p:cNvGrpSpPr/>
          <p:nvPr/>
        </p:nvGrpSpPr>
        <p:grpSpPr>
          <a:xfrm>
            <a:off x="1524457" y="1986548"/>
            <a:ext cx="9170787" cy="4385985"/>
            <a:chOff x="1371934" y="1986548"/>
            <a:chExt cx="9170787" cy="4385985"/>
          </a:xfrm>
        </p:grpSpPr>
        <p:pic>
          <p:nvPicPr>
            <p:cNvPr id="4" name="图片 3">
              <a:extLst>
                <a:ext uri="{FF2B5EF4-FFF2-40B4-BE49-F238E27FC236}">
                  <a16:creationId xmlns:a16="http://schemas.microsoft.com/office/drawing/2014/main" id="{3AA049B8-DCB9-D124-2343-1212B835FF68}"/>
                </a:ext>
              </a:extLst>
            </p:cNvPr>
            <p:cNvPicPr>
              <a:picLocks noChangeAspect="1"/>
            </p:cNvPicPr>
            <p:nvPr/>
          </p:nvPicPr>
          <p:blipFill>
            <a:blip r:embed="rId2"/>
            <a:stretch>
              <a:fillRect/>
            </a:stretch>
          </p:blipFill>
          <p:spPr>
            <a:xfrm>
              <a:off x="3269214" y="1986548"/>
              <a:ext cx="2849263" cy="2045286"/>
            </a:xfrm>
            <a:prstGeom prst="rect">
              <a:avLst/>
            </a:prstGeom>
          </p:spPr>
        </p:pic>
        <p:pic>
          <p:nvPicPr>
            <p:cNvPr id="6" name="Picture 4" descr="allwinner f133a Archives - Liliputing">
              <a:extLst>
                <a:ext uri="{FF2B5EF4-FFF2-40B4-BE49-F238E27FC236}">
                  <a16:creationId xmlns:a16="http://schemas.microsoft.com/office/drawing/2014/main" id="{02A1CDE4-4CD2-8B04-B14C-08551E9DF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959" y="4677527"/>
              <a:ext cx="3093895" cy="169500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D2D60A80-74C6-4278-9315-5BDFB152AC17}"/>
                </a:ext>
              </a:extLst>
            </p:cNvPr>
            <p:cNvPicPr>
              <a:picLocks noChangeAspect="1"/>
            </p:cNvPicPr>
            <p:nvPr/>
          </p:nvPicPr>
          <p:blipFill>
            <a:blip r:embed="rId4"/>
            <a:stretch>
              <a:fillRect/>
            </a:stretch>
          </p:blipFill>
          <p:spPr>
            <a:xfrm>
              <a:off x="8538780" y="1986548"/>
              <a:ext cx="2003941" cy="4385985"/>
            </a:xfrm>
            <a:prstGeom prst="rect">
              <a:avLst/>
            </a:prstGeom>
          </p:spPr>
        </p:pic>
        <p:pic>
          <p:nvPicPr>
            <p:cNvPr id="8" name="图片 7">
              <a:extLst>
                <a:ext uri="{FF2B5EF4-FFF2-40B4-BE49-F238E27FC236}">
                  <a16:creationId xmlns:a16="http://schemas.microsoft.com/office/drawing/2014/main" id="{073B2892-B892-4E03-C73C-DE1D0B94F40A}"/>
                </a:ext>
              </a:extLst>
            </p:cNvPr>
            <p:cNvPicPr>
              <a:picLocks noChangeAspect="1"/>
            </p:cNvPicPr>
            <p:nvPr/>
          </p:nvPicPr>
          <p:blipFill>
            <a:blip r:embed="rId5"/>
            <a:stretch>
              <a:fillRect/>
            </a:stretch>
          </p:blipFill>
          <p:spPr>
            <a:xfrm>
              <a:off x="6326658" y="1988039"/>
              <a:ext cx="2003941" cy="2191502"/>
            </a:xfrm>
            <a:prstGeom prst="rect">
              <a:avLst/>
            </a:prstGeom>
          </p:spPr>
        </p:pic>
        <p:pic>
          <p:nvPicPr>
            <p:cNvPr id="9" name="图片 8">
              <a:extLst>
                <a:ext uri="{FF2B5EF4-FFF2-40B4-BE49-F238E27FC236}">
                  <a16:creationId xmlns:a16="http://schemas.microsoft.com/office/drawing/2014/main" id="{02C3E8CE-513B-B51D-69D9-98047F633927}"/>
                </a:ext>
              </a:extLst>
            </p:cNvPr>
            <p:cNvPicPr>
              <a:picLocks noChangeAspect="1"/>
            </p:cNvPicPr>
            <p:nvPr/>
          </p:nvPicPr>
          <p:blipFill>
            <a:blip r:embed="rId6"/>
            <a:stretch>
              <a:fillRect/>
            </a:stretch>
          </p:blipFill>
          <p:spPr>
            <a:xfrm>
              <a:off x="1371934" y="1986548"/>
              <a:ext cx="1689100" cy="2819400"/>
            </a:xfrm>
            <a:prstGeom prst="rect">
              <a:avLst/>
            </a:prstGeom>
          </p:spPr>
        </p:pic>
      </p:grpSp>
      <p:pic>
        <p:nvPicPr>
          <p:cNvPr id="10" name="图片 9">
            <a:extLst>
              <a:ext uri="{FF2B5EF4-FFF2-40B4-BE49-F238E27FC236}">
                <a16:creationId xmlns:a16="http://schemas.microsoft.com/office/drawing/2014/main" id="{7A42F660-8DB1-4CA4-B594-F6DBF5D51017}"/>
              </a:ext>
            </a:extLst>
          </p:cNvPr>
          <p:cNvPicPr>
            <a:picLocks noChangeAspect="1"/>
          </p:cNvPicPr>
          <p:nvPr/>
        </p:nvPicPr>
        <p:blipFill>
          <a:blip r:embed="rId7"/>
          <a:stretch>
            <a:fillRect/>
          </a:stretch>
        </p:blipFill>
        <p:spPr>
          <a:xfrm>
            <a:off x="1058893" y="4807475"/>
            <a:ext cx="3087319" cy="1949693"/>
          </a:xfrm>
          <a:prstGeom prst="rect">
            <a:avLst/>
          </a:prstGeom>
        </p:spPr>
      </p:pic>
    </p:spTree>
    <p:extLst>
      <p:ext uri="{BB962C8B-B14F-4D97-AF65-F5344CB8AC3E}">
        <p14:creationId xmlns:p14="http://schemas.microsoft.com/office/powerpoint/2010/main" val="1239330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211705"/>
            <a:ext cx="9144000" cy="1217295"/>
          </a:xfrm>
        </p:spPr>
        <p:txBody>
          <a:bodyPr lIns="90000">
            <a:noAutofit/>
          </a:bodyPr>
          <a:lstStyle/>
          <a:p>
            <a:pPr algn="ctr"/>
            <a:r>
              <a:rPr kumimoji="1" lang="en-US" altLang="zh-CN" sz="3600" dirty="0"/>
              <a:t>rv64ilp32 v.s. rv32ilp32</a:t>
            </a:r>
            <a:endParaRPr lang="zh-CN" altLang="en-US" sz="3600" dirty="0">
              <a:solidFill>
                <a:schemeClr val="bg1"/>
              </a:solidFill>
              <a:effectLst/>
            </a:endParaRPr>
          </a:p>
        </p:txBody>
      </p:sp>
    </p:spTree>
    <p:extLst>
      <p:ext uri="{BB962C8B-B14F-4D97-AF65-F5344CB8AC3E}">
        <p14:creationId xmlns:p14="http://schemas.microsoft.com/office/powerpoint/2010/main" val="443657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466FB46-69FF-0DE6-1084-B625F9FB95AF}"/>
              </a:ext>
            </a:extLst>
          </p:cNvPr>
          <p:cNvSpPr>
            <a:spLocks noGrp="1"/>
          </p:cNvSpPr>
          <p:nvPr>
            <p:ph type="title"/>
          </p:nvPr>
        </p:nvSpPr>
        <p:spPr/>
        <p:txBody>
          <a:bodyPr>
            <a:normAutofit/>
          </a:bodyPr>
          <a:lstStyle/>
          <a:p>
            <a:r>
              <a:rPr kumimoji="1" lang="zh-CN" altLang="en-US" dirty="0">
                <a:solidFill>
                  <a:schemeClr val="bg1"/>
                </a:solidFill>
              </a:rPr>
              <a:t>新</a:t>
            </a:r>
            <a:r>
              <a:rPr kumimoji="1" lang="en-US" altLang="zh-CN" dirty="0">
                <a:solidFill>
                  <a:schemeClr val="bg1"/>
                </a:solidFill>
              </a:rPr>
              <a:t>32</a:t>
            </a:r>
            <a:r>
              <a:rPr kumimoji="1" lang="zh-CN" altLang="en-US" dirty="0">
                <a:solidFill>
                  <a:schemeClr val="bg1"/>
                </a:solidFill>
              </a:rPr>
              <a:t>位内核的访存优势</a:t>
            </a:r>
          </a:p>
        </p:txBody>
      </p:sp>
      <p:pic>
        <p:nvPicPr>
          <p:cNvPr id="2" name="图片 1">
            <a:extLst>
              <a:ext uri="{FF2B5EF4-FFF2-40B4-BE49-F238E27FC236}">
                <a16:creationId xmlns:a16="http://schemas.microsoft.com/office/drawing/2014/main" id="{ACD8F63C-391E-E60D-1E0F-BBD36B5B9346}"/>
              </a:ext>
            </a:extLst>
          </p:cNvPr>
          <p:cNvPicPr>
            <a:picLocks noChangeAspect="1"/>
          </p:cNvPicPr>
          <p:nvPr/>
        </p:nvPicPr>
        <p:blipFill>
          <a:blip r:embed="rId2"/>
          <a:stretch>
            <a:fillRect/>
          </a:stretch>
        </p:blipFill>
        <p:spPr>
          <a:xfrm>
            <a:off x="1104953" y="2240115"/>
            <a:ext cx="9571893" cy="3972010"/>
          </a:xfrm>
          <a:prstGeom prst="rect">
            <a:avLst/>
          </a:prstGeom>
        </p:spPr>
      </p:pic>
      <p:sp>
        <p:nvSpPr>
          <p:cNvPr id="10" name="文本框 9">
            <a:extLst>
              <a:ext uri="{FF2B5EF4-FFF2-40B4-BE49-F238E27FC236}">
                <a16:creationId xmlns:a16="http://schemas.microsoft.com/office/drawing/2014/main" id="{24DD74BC-C95A-06FA-B81C-7F1C48272187}"/>
              </a:ext>
            </a:extLst>
          </p:cNvPr>
          <p:cNvSpPr txBox="1"/>
          <p:nvPr/>
        </p:nvSpPr>
        <p:spPr>
          <a:xfrm>
            <a:off x="350298" y="1216574"/>
            <a:ext cx="11081201" cy="830997"/>
          </a:xfrm>
          <a:prstGeom prst="rect">
            <a:avLst/>
          </a:prstGeom>
          <a:noFill/>
        </p:spPr>
        <p:txBody>
          <a:bodyPr wrap="square" rtlCol="0">
            <a:spAutoFit/>
          </a:bodyPr>
          <a:lstStyle/>
          <a:p>
            <a:r>
              <a:rPr lang="en-US" altLang="zh-CN" sz="1600" dirty="0"/>
              <a:t>Linux/</a:t>
            </a:r>
            <a:r>
              <a:rPr lang="zh-CN" altLang="en-US" sz="1600" dirty="0"/>
              <a:t>arch/riscv/lib/memcpy.S</a:t>
            </a:r>
            <a:endParaRPr kumimoji="1" lang="en-US" altLang="zh-CN" sz="1600" dirty="0"/>
          </a:p>
          <a:p>
            <a:r>
              <a:rPr kumimoji="1" lang="zh-CN" altLang="en-US" sz="1600" dirty="0"/>
              <a:t>基于 </a:t>
            </a:r>
            <a:r>
              <a:rPr kumimoji="1" lang="en-US" altLang="zh-CN" sz="1600" dirty="0"/>
              <a:t>RV64 ISA </a:t>
            </a:r>
            <a:r>
              <a:rPr kumimoji="1" lang="zh-CN" altLang="en-US" sz="1600" dirty="0"/>
              <a:t>的新</a:t>
            </a:r>
            <a:r>
              <a:rPr kumimoji="1" lang="en-US" altLang="zh-CN" sz="1600" dirty="0"/>
              <a:t>32</a:t>
            </a:r>
            <a:r>
              <a:rPr kumimoji="1" lang="zh-CN" altLang="en-US" sz="1600" dirty="0"/>
              <a:t>位内核拥有双字访存指令</a:t>
            </a:r>
            <a:r>
              <a:rPr kumimoji="1" lang="en-US" altLang="zh-CN" sz="1600" dirty="0"/>
              <a:t> LD/SD</a:t>
            </a:r>
            <a:r>
              <a:rPr kumimoji="1" lang="zh-CN" altLang="en-US" sz="1600" dirty="0"/>
              <a:t>，而基于 </a:t>
            </a:r>
            <a:r>
              <a:rPr kumimoji="1" lang="en-US" altLang="zh-CN" sz="1600" dirty="0"/>
              <a:t>RV32</a:t>
            </a:r>
            <a:r>
              <a:rPr kumimoji="1" lang="zh-CN" altLang="en-US" sz="1600" dirty="0"/>
              <a:t> </a:t>
            </a:r>
            <a:r>
              <a:rPr kumimoji="1" lang="en-US" altLang="zh-CN" sz="1600" dirty="0"/>
              <a:t>ISA</a:t>
            </a:r>
            <a:r>
              <a:rPr kumimoji="1" lang="zh-CN" altLang="en-US" sz="1600" dirty="0"/>
              <a:t> 的老</a:t>
            </a:r>
            <a:r>
              <a:rPr kumimoji="1" lang="en-US" altLang="zh-CN" sz="1600" dirty="0"/>
              <a:t>32</a:t>
            </a:r>
            <a:r>
              <a:rPr kumimoji="1" lang="zh-CN" altLang="en-US" sz="1600" dirty="0"/>
              <a:t>位内核仅有单字访存指令 </a:t>
            </a:r>
            <a:r>
              <a:rPr kumimoji="1" lang="en-US" altLang="zh-CN" sz="1600" dirty="0"/>
              <a:t>LW/SW</a:t>
            </a:r>
            <a:r>
              <a:rPr kumimoji="1" lang="zh-CN" altLang="en-US" sz="1600" dirty="0"/>
              <a:t>，导致老</a:t>
            </a:r>
            <a:r>
              <a:rPr kumimoji="1" lang="en-US" altLang="zh-CN" sz="1600" dirty="0"/>
              <a:t>32</a:t>
            </a:r>
            <a:r>
              <a:rPr kumimoji="1" lang="zh-CN" altLang="en-US" sz="1600" dirty="0"/>
              <a:t>位内核访存性能大幅落后新</a:t>
            </a:r>
            <a:r>
              <a:rPr kumimoji="1" lang="en-US" altLang="zh-CN" sz="1600" dirty="0"/>
              <a:t>32</a:t>
            </a:r>
            <a:r>
              <a:rPr kumimoji="1" lang="zh-CN" altLang="en-US" sz="1600" dirty="0"/>
              <a:t>位。内核访存能力直接决定网络性能，系统性能，和驱动性能</a:t>
            </a:r>
          </a:p>
        </p:txBody>
      </p:sp>
    </p:spTree>
    <p:extLst>
      <p:ext uri="{BB962C8B-B14F-4D97-AF65-F5344CB8AC3E}">
        <p14:creationId xmlns:p14="http://schemas.microsoft.com/office/powerpoint/2010/main" val="1948116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61D1D7B-A96E-82CD-A39D-F59FEDDDF3D6}"/>
              </a:ext>
            </a:extLst>
          </p:cNvPr>
          <p:cNvSpPr>
            <a:spLocks noGrp="1"/>
          </p:cNvSpPr>
          <p:nvPr>
            <p:ph idx="1"/>
          </p:nvPr>
        </p:nvSpPr>
        <p:spPr>
          <a:xfrm>
            <a:off x="315188" y="1187376"/>
            <a:ext cx="10938164" cy="3444446"/>
          </a:xfrm>
        </p:spPr>
        <p:txBody>
          <a:bodyPr/>
          <a:lstStyle/>
          <a:p>
            <a:pPr marL="342900" indent="-342900">
              <a:buFont typeface="Arial" panose="020B0604020202020204" pitchFamily="34" charset="0"/>
              <a:buChar char="•"/>
            </a:pPr>
            <a:r>
              <a:rPr kumimoji="1" lang="en-US" altLang="zh-CN" sz="2000" dirty="0"/>
              <a:t>eBPF JIT</a:t>
            </a:r>
            <a:r>
              <a:rPr kumimoji="1" lang="zh-CN" altLang="en-US" sz="2000" dirty="0"/>
              <a:t>：</a:t>
            </a:r>
            <a:br>
              <a:rPr kumimoji="1" lang="en-US" altLang="zh-CN" sz="2000" dirty="0"/>
            </a:br>
            <a:r>
              <a:rPr kumimoji="1" lang="en-US" altLang="zh-CN" sz="2000" dirty="0"/>
              <a:t>eBPF </a:t>
            </a:r>
            <a:r>
              <a:rPr kumimoji="1" lang="zh-CN" altLang="en-US" sz="2000" dirty="0"/>
              <a:t>是当下的热门技术，其生态正在快速生长，它可以不改内核源码或加载内核模块的前提下，扩展内核功能。</a:t>
            </a:r>
            <a:r>
              <a:rPr kumimoji="1" lang="en-GB" altLang="zh-CN" sz="2000" dirty="0"/>
              <a:t>JIT </a:t>
            </a:r>
            <a:r>
              <a:rPr kumimoji="1" lang="zh-CN" altLang="en-GB" sz="2000" dirty="0"/>
              <a:t>是</a:t>
            </a:r>
            <a:r>
              <a:rPr kumimoji="1" lang="zh-CN" altLang="en-US" sz="2000" dirty="0"/>
              <a:t>即时编译加速技术，将</a:t>
            </a:r>
            <a:r>
              <a:rPr kumimoji="1" lang="en-US" altLang="zh-CN" sz="2000" dirty="0"/>
              <a:t> eBPF </a:t>
            </a:r>
            <a:r>
              <a:rPr kumimoji="1" lang="zh-CN" altLang="en-US" sz="2000" dirty="0"/>
              <a:t>码编译成原生指令再执行，而 </a:t>
            </a:r>
            <a:r>
              <a:rPr kumimoji="1" lang="en-US" altLang="zh-CN" sz="2000" dirty="0"/>
              <a:t>eBPF </a:t>
            </a:r>
            <a:r>
              <a:rPr kumimoji="1" lang="zh-CN" altLang="en-US" sz="2000" dirty="0"/>
              <a:t>寄存器是</a:t>
            </a:r>
            <a:r>
              <a:rPr kumimoji="1" lang="en-US" altLang="zh-CN" sz="2000" dirty="0"/>
              <a:t>64</a:t>
            </a:r>
            <a:r>
              <a:rPr kumimoji="1" lang="zh-CN" altLang="en-US" sz="2000" dirty="0"/>
              <a:t>位宽，无法直接映射</a:t>
            </a:r>
            <a:r>
              <a:rPr kumimoji="1" lang="en-US" altLang="zh-CN" sz="2000" dirty="0"/>
              <a:t>32</a:t>
            </a:r>
            <a:r>
              <a:rPr kumimoji="1" lang="zh-CN" altLang="en-US" sz="2000" dirty="0"/>
              <a:t>位指令架构，很多</a:t>
            </a:r>
            <a:r>
              <a:rPr kumimoji="1" lang="en-US" altLang="zh-CN" sz="2000" dirty="0"/>
              <a:t>64</a:t>
            </a:r>
            <a:r>
              <a:rPr kumimoji="1" lang="zh-CN" altLang="en-US" sz="2000" dirty="0"/>
              <a:t>位算术操作也不能简单映射到</a:t>
            </a:r>
            <a:r>
              <a:rPr kumimoji="1" lang="en-US" altLang="zh-CN" sz="2000" dirty="0"/>
              <a:t>32</a:t>
            </a:r>
            <a:r>
              <a:rPr kumimoji="1" lang="zh-CN" altLang="en-US" sz="2000" dirty="0"/>
              <a:t>位架构的指令上。所以，只有 </a:t>
            </a:r>
            <a:r>
              <a:rPr kumimoji="1" lang="en-US" altLang="zh-CN" sz="2000" dirty="0"/>
              <a:t>64</a:t>
            </a:r>
            <a:r>
              <a:rPr kumimoji="1" lang="zh-CN" altLang="en-US" sz="2000" dirty="0"/>
              <a:t>位指令架构才能使 </a:t>
            </a:r>
            <a:r>
              <a:rPr kumimoji="1" lang="en-US" altLang="zh-CN" sz="2000" dirty="0"/>
              <a:t>eBPF JIT </a:t>
            </a:r>
            <a:r>
              <a:rPr kumimoji="1" lang="zh-CN" altLang="en-US" sz="2000" dirty="0"/>
              <a:t>真正达到原生内核的性能。</a:t>
            </a:r>
            <a:endParaRPr kumimoji="1" lang="en-GB" altLang="zh-CN" sz="2000" dirty="0">
              <a:hlinkClick r:id="rId2"/>
            </a:endParaRPr>
          </a:p>
          <a:p>
            <a:pPr marL="342900" indent="-342900">
              <a:buFont typeface="Arial" panose="020B0604020202020204" pitchFamily="34" charset="0"/>
              <a:buChar char="•"/>
            </a:pPr>
            <a:endParaRPr kumimoji="1" lang="en-US" altLang="zh-CN" dirty="0"/>
          </a:p>
          <a:p>
            <a:pPr marL="342900" indent="-342900">
              <a:buFont typeface="Arial" panose="020B0604020202020204" pitchFamily="34" charset="0"/>
              <a:buChar char="•"/>
            </a:pPr>
            <a:r>
              <a:rPr kumimoji="1" lang="en-US" altLang="zh-CN" sz="2000" dirty="0"/>
              <a:t>ATOMIC64</a:t>
            </a:r>
            <a:r>
              <a:rPr kumimoji="1" lang="zh-CN" altLang="en-US" sz="2000" dirty="0"/>
              <a:t>：</a:t>
            </a:r>
            <a:br>
              <a:rPr kumimoji="1" lang="en-US" altLang="zh-CN" sz="2000" dirty="0"/>
            </a:br>
            <a:r>
              <a:rPr kumimoji="1" lang="en-US" altLang="zh-CN" sz="2000" dirty="0"/>
              <a:t>RV32</a:t>
            </a:r>
            <a:r>
              <a:rPr kumimoji="1" lang="en-US" altLang="zh-CN" dirty="0"/>
              <a:t> ISA </a:t>
            </a:r>
            <a:r>
              <a:rPr kumimoji="1" lang="zh-CN" altLang="en-US" sz="2000" dirty="0"/>
              <a:t>没有</a:t>
            </a:r>
            <a:r>
              <a:rPr kumimoji="1" lang="en-US" altLang="zh-CN" sz="2000" dirty="0"/>
              <a:t> 64</a:t>
            </a:r>
            <a:r>
              <a:rPr kumimoji="1" lang="zh-CN" altLang="en-US" sz="2000" dirty="0"/>
              <a:t>位原子指令，只能通过软件模拟（</a:t>
            </a:r>
            <a:r>
              <a:rPr kumimoji="1" lang="en-US" altLang="zh-CN" sz="2000" dirty="0"/>
              <a:t>GENERIC_ATOMIC64</a:t>
            </a:r>
            <a:r>
              <a:rPr kumimoji="1" lang="zh-CN" altLang="en-US" sz="2000" dirty="0"/>
              <a:t>）</a:t>
            </a:r>
            <a:r>
              <a:rPr lang="zh-CN" altLang="en-US" sz="2000" dirty="0"/>
              <a:t>，它无法和</a:t>
            </a:r>
            <a:r>
              <a:rPr kumimoji="1" lang="zh-CN" altLang="en-US" dirty="0"/>
              <a:t>原生原子</a:t>
            </a:r>
            <a:r>
              <a:rPr kumimoji="1" lang="zh-CN" altLang="en-US" sz="2000" dirty="0"/>
              <a:t>指令</a:t>
            </a:r>
            <a:r>
              <a:rPr lang="zh-CN" altLang="en-US" sz="2000" dirty="0"/>
              <a:t>互斥，存在语义错误。</a:t>
            </a:r>
            <a:endParaRPr kumimoji="1" lang="en-US" altLang="zh-CN" sz="2000" dirty="0"/>
          </a:p>
        </p:txBody>
      </p:sp>
      <p:sp>
        <p:nvSpPr>
          <p:cNvPr id="3" name="标题 2">
            <a:extLst>
              <a:ext uri="{FF2B5EF4-FFF2-40B4-BE49-F238E27FC236}">
                <a16:creationId xmlns:a16="http://schemas.microsoft.com/office/drawing/2014/main" id="{C49BAF95-D1D1-E028-7EA6-0C4F9325D90A}"/>
              </a:ext>
            </a:extLst>
          </p:cNvPr>
          <p:cNvSpPr>
            <a:spLocks noGrp="1"/>
          </p:cNvSpPr>
          <p:nvPr>
            <p:ph type="title"/>
          </p:nvPr>
        </p:nvSpPr>
        <p:spPr/>
        <p:txBody>
          <a:bodyPr/>
          <a:lstStyle/>
          <a:p>
            <a:r>
              <a:rPr kumimoji="1" lang="zh-CN" altLang="en-US" dirty="0">
                <a:solidFill>
                  <a:schemeClr val="bg1"/>
                </a:solidFill>
              </a:rPr>
              <a:t>传统</a:t>
            </a:r>
            <a:r>
              <a:rPr kumimoji="1" lang="en-US" altLang="zh-CN" dirty="0">
                <a:solidFill>
                  <a:schemeClr val="bg1"/>
                </a:solidFill>
              </a:rPr>
              <a:t>32</a:t>
            </a:r>
            <a:r>
              <a:rPr kumimoji="1" lang="zh-CN" altLang="en-US" dirty="0">
                <a:solidFill>
                  <a:schemeClr val="bg1"/>
                </a:solidFill>
              </a:rPr>
              <a:t>位缺失内核功能</a:t>
            </a:r>
          </a:p>
        </p:txBody>
      </p:sp>
    </p:spTree>
    <p:extLst>
      <p:ext uri="{BB962C8B-B14F-4D97-AF65-F5344CB8AC3E}">
        <p14:creationId xmlns:p14="http://schemas.microsoft.com/office/powerpoint/2010/main" val="367948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2B7266-5A0D-A950-7FA4-7A35FAE01B19}"/>
              </a:ext>
            </a:extLst>
          </p:cNvPr>
          <p:cNvSpPr>
            <a:spLocks noGrp="1"/>
          </p:cNvSpPr>
          <p:nvPr>
            <p:ph type="title"/>
          </p:nvPr>
        </p:nvSpPr>
        <p:spPr/>
        <p:txBody>
          <a:bodyPr/>
          <a:lstStyle/>
          <a:p>
            <a:r>
              <a:rPr kumimoji="1" lang="zh-CN" altLang="en-US" dirty="0">
                <a:solidFill>
                  <a:schemeClr val="bg1"/>
                </a:solidFill>
              </a:rPr>
              <a:t>新</a:t>
            </a:r>
            <a:r>
              <a:rPr kumimoji="1" lang="en-US" altLang="zh-CN" dirty="0">
                <a:solidFill>
                  <a:schemeClr val="bg1"/>
                </a:solidFill>
              </a:rPr>
              <a:t>32</a:t>
            </a:r>
            <a:r>
              <a:rPr kumimoji="1" lang="zh-CN" altLang="en-US" dirty="0">
                <a:solidFill>
                  <a:schemeClr val="bg1"/>
                </a:solidFill>
              </a:rPr>
              <a:t>位拓展 </a:t>
            </a:r>
            <a:r>
              <a:rPr kumimoji="1" lang="en-US" altLang="zh-CN" dirty="0">
                <a:solidFill>
                  <a:schemeClr val="bg1"/>
                </a:solidFill>
              </a:rPr>
              <a:t>RISC-V </a:t>
            </a:r>
            <a:r>
              <a:rPr kumimoji="1" lang="zh-CN" altLang="en-US" dirty="0">
                <a:solidFill>
                  <a:schemeClr val="bg1"/>
                </a:solidFill>
              </a:rPr>
              <a:t>内核能力</a:t>
            </a:r>
          </a:p>
        </p:txBody>
      </p:sp>
      <p:sp>
        <p:nvSpPr>
          <p:cNvPr id="4" name="文本占位符 1">
            <a:extLst>
              <a:ext uri="{FF2B5EF4-FFF2-40B4-BE49-F238E27FC236}">
                <a16:creationId xmlns:a16="http://schemas.microsoft.com/office/drawing/2014/main" id="{DDF4EE85-1F8E-3A6C-755B-909D4CAB7B4A}"/>
              </a:ext>
            </a:extLst>
          </p:cNvPr>
          <p:cNvSpPr>
            <a:spLocks noGrp="1"/>
          </p:cNvSpPr>
          <p:nvPr>
            <p:ph idx="1"/>
          </p:nvPr>
        </p:nvSpPr>
        <p:spPr/>
        <p:txBody>
          <a:bodyPr>
            <a:normAutofit/>
          </a:bodyPr>
          <a:lstStyle/>
          <a:p>
            <a:pPr marL="114300"/>
            <a:r>
              <a:rPr kumimoji="1" lang="zh-CN" altLang="en-US" sz="2400" dirty="0"/>
              <a:t>新</a:t>
            </a:r>
            <a:r>
              <a:rPr kumimoji="1" lang="en-US" altLang="zh-CN" sz="2400" dirty="0"/>
              <a:t>32</a:t>
            </a:r>
            <a:r>
              <a:rPr kumimoji="1" lang="zh-CN" altLang="en-US" sz="2400" dirty="0"/>
              <a:t>位</a:t>
            </a:r>
            <a:r>
              <a:rPr kumimoji="1" lang="en-US" altLang="zh-CN" sz="2400" dirty="0"/>
              <a:t> Linux </a:t>
            </a:r>
            <a:r>
              <a:rPr kumimoji="1" lang="zh-CN" altLang="en-US" sz="2400" dirty="0"/>
              <a:t>内核通过双字 </a:t>
            </a:r>
            <a:r>
              <a:rPr kumimoji="1" lang="en-US" altLang="zh-CN" sz="2400" dirty="0"/>
              <a:t>LR/SC </a:t>
            </a:r>
            <a:r>
              <a:rPr kumimoji="1" lang="zh-CN" altLang="en-US" sz="2400" dirty="0"/>
              <a:t>指令第一次在 </a:t>
            </a:r>
            <a:r>
              <a:rPr kumimoji="1" lang="en-US" altLang="zh-CN" sz="2400" dirty="0"/>
              <a:t>RISC-V </a:t>
            </a:r>
            <a:r>
              <a:rPr kumimoji="1" lang="zh-CN" altLang="en-US" sz="2400" dirty="0"/>
              <a:t>上实现 </a:t>
            </a:r>
            <a:r>
              <a:rPr kumimoji="1" lang="en-US" altLang="zh-CN" sz="2400" dirty="0"/>
              <a:t>DCAS</a:t>
            </a:r>
            <a:r>
              <a:rPr kumimoji="1" lang="zh-CN" altLang="en-US" sz="2400" dirty="0"/>
              <a:t>（双元比较交换）指令，加速 </a:t>
            </a:r>
            <a:r>
              <a:rPr kumimoji="1" lang="en-US" altLang="zh-CN" sz="2400" dirty="0"/>
              <a:t>SLUB</a:t>
            </a:r>
            <a:r>
              <a:rPr kumimoji="1" lang="zh-CN" altLang="en-US" sz="2400" dirty="0"/>
              <a:t>：</a:t>
            </a:r>
            <a:endParaRPr kumimoji="1" lang="en-US" altLang="zh-CN" sz="2400" dirty="0"/>
          </a:p>
          <a:p>
            <a:pPr marL="114300" indent="0">
              <a:buNone/>
            </a:pPr>
            <a:endParaRPr kumimoji="1" lang="en-US" altLang="zh-CN" sz="2400" dirty="0"/>
          </a:p>
          <a:p>
            <a:pPr marL="114300" indent="0">
              <a:buNone/>
            </a:pPr>
            <a:r>
              <a:rPr kumimoji="1" lang="en-US" altLang="zh-CN" sz="2400" dirty="0"/>
              <a:t>mm/slub.c</a:t>
            </a:r>
            <a:r>
              <a:rPr kumimoji="1" lang="zh-CN" altLang="en-US" sz="2400" dirty="0"/>
              <a:t>：</a:t>
            </a:r>
            <a:endParaRPr kumimoji="1" lang="en-US" altLang="zh-CN" sz="2400" dirty="0"/>
          </a:p>
          <a:p>
            <a:pPr marL="114300" indent="0">
              <a:buNone/>
            </a:pPr>
            <a:r>
              <a:rPr kumimoji="1" lang="en-US" altLang="zh-CN" dirty="0"/>
              <a:t>	</a:t>
            </a:r>
            <a:r>
              <a:rPr kumimoji="1" lang="en-US" altLang="zh-CN" sz="2000" dirty="0"/>
              <a:t>if (s-&gt;flags &amp; __CMPXCHG_DOUBLE) {</a:t>
            </a:r>
          </a:p>
          <a:p>
            <a:pPr marL="114300" indent="0">
              <a:buNone/>
            </a:pPr>
            <a:r>
              <a:rPr kumimoji="1" lang="en-US" altLang="zh-CN" dirty="0"/>
              <a:t>		</a:t>
            </a:r>
            <a:r>
              <a:rPr kumimoji="1" lang="en-US" altLang="zh-CN" sz="2000" dirty="0"/>
              <a:t>ret = __update_freelist_</a:t>
            </a:r>
            <a:r>
              <a:rPr kumimoji="1" lang="en-US" altLang="zh-CN" sz="2000" dirty="0">
                <a:solidFill>
                  <a:srgbClr val="FF0000"/>
                </a:solidFill>
              </a:rPr>
              <a:t>fast</a:t>
            </a:r>
            <a:r>
              <a:rPr kumimoji="1" lang="en-US" altLang="zh-CN" sz="2000" dirty="0"/>
              <a:t>(slab, freelist_old, counters_old,</a:t>
            </a:r>
          </a:p>
          <a:p>
            <a:pPr marL="114300" indent="0">
              <a:buNone/>
            </a:pPr>
            <a:r>
              <a:rPr kumimoji="1" lang="en-US" altLang="zh-CN" dirty="0"/>
              <a:t>				</a:t>
            </a:r>
            <a:r>
              <a:rPr kumimoji="1" lang="en-US" altLang="zh-CN" sz="2000" dirty="0"/>
              <a:t>freelist_new, counters_new);</a:t>
            </a:r>
          </a:p>
          <a:p>
            <a:pPr marL="114300" indent="0">
              <a:buNone/>
            </a:pPr>
            <a:r>
              <a:rPr kumimoji="1" lang="en-US" altLang="zh-CN" dirty="0"/>
              <a:t>	</a:t>
            </a:r>
            <a:r>
              <a:rPr kumimoji="1" lang="en-US" altLang="zh-CN" sz="2000" dirty="0"/>
              <a:t>} else {</a:t>
            </a:r>
          </a:p>
          <a:p>
            <a:pPr marL="114300" indent="0">
              <a:buNone/>
            </a:pPr>
            <a:r>
              <a:rPr kumimoji="1" lang="en-US" altLang="zh-CN" dirty="0"/>
              <a:t>		</a:t>
            </a:r>
            <a:r>
              <a:rPr kumimoji="1" lang="en-US" altLang="zh-CN" sz="2000" dirty="0"/>
              <a:t>ret = __update_freelist_</a:t>
            </a:r>
            <a:r>
              <a:rPr kumimoji="1" lang="en-US" altLang="zh-CN" sz="2000" dirty="0">
                <a:solidFill>
                  <a:schemeClr val="bg2">
                    <a:lumMod val="50000"/>
                  </a:schemeClr>
                </a:solidFill>
              </a:rPr>
              <a:t>slow</a:t>
            </a:r>
            <a:r>
              <a:rPr kumimoji="1" lang="en-US" altLang="zh-CN" sz="2000" dirty="0"/>
              <a:t>(slab, freelist_old, counters_old,</a:t>
            </a:r>
          </a:p>
          <a:p>
            <a:pPr marL="114300" indent="0">
              <a:buNone/>
            </a:pPr>
            <a:r>
              <a:rPr kumimoji="1" lang="en-US" altLang="zh-CN" dirty="0"/>
              <a:t>				</a:t>
            </a:r>
            <a:r>
              <a:rPr kumimoji="1" lang="en-US" altLang="zh-CN" sz="2000" dirty="0"/>
              <a:t>freelist_new, counters_new);</a:t>
            </a:r>
          </a:p>
          <a:p>
            <a:pPr marL="114300" indent="0">
              <a:buNone/>
            </a:pPr>
            <a:r>
              <a:rPr kumimoji="1" lang="en-US" altLang="zh-CN" dirty="0"/>
              <a:t>	</a:t>
            </a:r>
            <a:r>
              <a:rPr kumimoji="1" lang="en-US" altLang="zh-CN" sz="2000" dirty="0"/>
              <a:t>}</a:t>
            </a:r>
          </a:p>
        </p:txBody>
      </p:sp>
    </p:spTree>
    <p:extLst>
      <p:ext uri="{BB962C8B-B14F-4D97-AF65-F5344CB8AC3E}">
        <p14:creationId xmlns:p14="http://schemas.microsoft.com/office/powerpoint/2010/main" val="2888649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2B7266-5A0D-A950-7FA4-7A35FAE01B19}"/>
              </a:ext>
            </a:extLst>
          </p:cNvPr>
          <p:cNvSpPr>
            <a:spLocks noGrp="1"/>
          </p:cNvSpPr>
          <p:nvPr>
            <p:ph type="title"/>
          </p:nvPr>
        </p:nvSpPr>
        <p:spPr/>
        <p:txBody>
          <a:bodyPr/>
          <a:lstStyle/>
          <a:p>
            <a:r>
              <a:rPr kumimoji="1" lang="zh-CN" altLang="en-US" sz="2800" dirty="0">
                <a:solidFill>
                  <a:schemeClr val="bg1"/>
                </a:solidFill>
              </a:rPr>
              <a:t>应用处理器</a:t>
            </a:r>
            <a:r>
              <a:rPr kumimoji="1" lang="zh-CN" altLang="en-US" dirty="0">
                <a:solidFill>
                  <a:schemeClr val="bg1"/>
                </a:solidFill>
              </a:rPr>
              <a:t>架构</a:t>
            </a:r>
            <a:r>
              <a:rPr kumimoji="1" lang="zh-CN" altLang="en-US" sz="2800" dirty="0">
                <a:solidFill>
                  <a:schemeClr val="bg1"/>
                </a:solidFill>
              </a:rPr>
              <a:t>的发展趋势</a:t>
            </a:r>
            <a:endParaRPr kumimoji="1" lang="zh-CN" altLang="en-US" dirty="0">
              <a:solidFill>
                <a:schemeClr val="bg1"/>
              </a:solidFill>
            </a:endParaRPr>
          </a:p>
        </p:txBody>
      </p:sp>
      <p:sp>
        <p:nvSpPr>
          <p:cNvPr id="6" name="文本占位符 1">
            <a:extLst>
              <a:ext uri="{FF2B5EF4-FFF2-40B4-BE49-F238E27FC236}">
                <a16:creationId xmlns:a16="http://schemas.microsoft.com/office/drawing/2014/main" id="{45D216AE-7464-2820-1875-BF8142A8DE1E}"/>
              </a:ext>
            </a:extLst>
          </p:cNvPr>
          <p:cNvSpPr txBox="1">
            <a:spLocks/>
          </p:cNvSpPr>
          <p:nvPr/>
        </p:nvSpPr>
        <p:spPr>
          <a:xfrm>
            <a:off x="1017511" y="1696158"/>
            <a:ext cx="10156978" cy="3949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Alibaba PuHuiTi R" pitchFamily="18" charset="-122"/>
                <a:ea typeface="Alibaba PuHuiTi R" pitchFamily="18" charset="-122"/>
                <a:cs typeface="Alibaba PuHuiTi R"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Alibaba PuHuiTi R" pitchFamily="18" charset="-122"/>
                <a:ea typeface="Alibaba PuHuiTi R" pitchFamily="18" charset="-122"/>
                <a:cs typeface="Alibaba PuHuiTi R"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Alibaba PuHuiTi R" pitchFamily="18" charset="-122"/>
                <a:ea typeface="Alibaba PuHuiTi R" pitchFamily="18" charset="-122"/>
                <a:cs typeface="Alibaba PuHuiTi R"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libaba PuHuiTi R" pitchFamily="18" charset="-122"/>
                <a:ea typeface="Alibaba PuHuiTi R" pitchFamily="18" charset="-122"/>
                <a:cs typeface="Alibaba PuHuiTi R"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libaba PuHuiTi R" pitchFamily="18" charset="-122"/>
                <a:ea typeface="Alibaba PuHuiTi R" pitchFamily="18" charset="-122"/>
                <a:cs typeface="Alibaba PuHuiTi R"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3200" dirty="0">
              <a:solidFill>
                <a:schemeClr val="tx1"/>
              </a:solidFill>
            </a:endParaRPr>
          </a:p>
          <a:p>
            <a:r>
              <a:rPr kumimoji="1" lang="en-US" altLang="zh-CN" sz="3200" dirty="0">
                <a:solidFill>
                  <a:schemeClr val="tx1"/>
                </a:solidFill>
              </a:rPr>
              <a:t>ARMv9 </a:t>
            </a:r>
            <a:r>
              <a:rPr kumimoji="1" lang="zh-CN" altLang="en-US" sz="3200" dirty="0">
                <a:solidFill>
                  <a:schemeClr val="tx1"/>
                </a:solidFill>
              </a:rPr>
              <a:t>只有 </a:t>
            </a:r>
            <a:r>
              <a:rPr kumimoji="1" lang="en-US" altLang="zh-CN" sz="3200" dirty="0">
                <a:solidFill>
                  <a:schemeClr val="tx1"/>
                </a:solidFill>
              </a:rPr>
              <a:t>64</a:t>
            </a:r>
            <a:r>
              <a:rPr kumimoji="1" lang="zh-CN" altLang="en-US" sz="3200" dirty="0">
                <a:solidFill>
                  <a:schemeClr val="tx1"/>
                </a:solidFill>
              </a:rPr>
              <a:t>位指令架构</a:t>
            </a:r>
            <a:endParaRPr kumimoji="1" lang="en-US" altLang="zh-CN" sz="3200" dirty="0">
              <a:solidFill>
                <a:schemeClr val="tx1"/>
              </a:solidFill>
            </a:endParaRPr>
          </a:p>
          <a:p>
            <a:endParaRPr kumimoji="1" lang="en-US" altLang="zh-CN" sz="3200" dirty="0">
              <a:solidFill>
                <a:schemeClr val="tx1"/>
              </a:solidFill>
            </a:endParaRPr>
          </a:p>
          <a:p>
            <a:r>
              <a:rPr kumimoji="1" lang="en" altLang="zh-CN" sz="3200" dirty="0">
                <a:solidFill>
                  <a:schemeClr val="tx1"/>
                </a:solidFill>
              </a:rPr>
              <a:t>RVA Profiles</a:t>
            </a:r>
            <a:r>
              <a:rPr kumimoji="1" lang="zh-CN" altLang="en-US" sz="3200" dirty="0">
                <a:solidFill>
                  <a:schemeClr val="tx1"/>
                </a:solidFill>
              </a:rPr>
              <a:t> 也只有 </a:t>
            </a:r>
            <a:r>
              <a:rPr kumimoji="1" lang="en-US" altLang="zh-CN" sz="3200" dirty="0">
                <a:solidFill>
                  <a:schemeClr val="tx1"/>
                </a:solidFill>
              </a:rPr>
              <a:t>64</a:t>
            </a:r>
            <a:r>
              <a:rPr kumimoji="1" lang="zh-CN" altLang="en-US" sz="3200" dirty="0">
                <a:solidFill>
                  <a:schemeClr val="tx1"/>
                </a:solidFill>
              </a:rPr>
              <a:t>位指令架构</a:t>
            </a:r>
            <a:br>
              <a:rPr kumimoji="1" lang="en-US" altLang="zh-CN" sz="3200" dirty="0">
                <a:solidFill>
                  <a:schemeClr val="tx1"/>
                </a:solidFill>
              </a:rPr>
            </a:br>
            <a:br>
              <a:rPr kumimoji="1" lang="en-US" altLang="zh-CN" sz="3200" dirty="0">
                <a:solidFill>
                  <a:schemeClr val="tx1"/>
                </a:solidFill>
              </a:rPr>
            </a:br>
            <a:r>
              <a:rPr kumimoji="1" lang="en" altLang="zh-CN" sz="2400" dirty="0">
                <a:solidFill>
                  <a:schemeClr val="tx1"/>
                </a:solidFill>
              </a:rPr>
              <a:t>RV - RISC-V</a:t>
            </a:r>
            <a:br>
              <a:rPr kumimoji="1" lang="en" altLang="zh-CN" sz="2400" dirty="0">
                <a:solidFill>
                  <a:schemeClr val="tx1"/>
                </a:solidFill>
              </a:rPr>
            </a:br>
            <a:r>
              <a:rPr kumimoji="1" lang="en" altLang="zh-CN" sz="2400" dirty="0">
                <a:solidFill>
                  <a:schemeClr val="tx1"/>
                </a:solidFill>
              </a:rPr>
              <a:t>A   - application processors running rich operating systems</a:t>
            </a:r>
          </a:p>
        </p:txBody>
      </p:sp>
    </p:spTree>
    <p:extLst>
      <p:ext uri="{BB962C8B-B14F-4D97-AF65-F5344CB8AC3E}">
        <p14:creationId xmlns:p14="http://schemas.microsoft.com/office/powerpoint/2010/main" val="289959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5188" y="1187375"/>
            <a:ext cx="10938164" cy="5246082"/>
          </a:xfrm>
        </p:spPr>
        <p:txBody>
          <a:bodyPr>
            <a:normAutofit/>
          </a:bodyPr>
          <a:lstStyle/>
          <a:p>
            <a:r>
              <a:rPr kumimoji="1" lang="zh-CN" altLang="en-US" dirty="0"/>
              <a:t>传统 </a:t>
            </a:r>
            <a:r>
              <a:rPr kumimoji="1" lang="en-US" altLang="zh-CN" dirty="0"/>
              <a:t>32</a:t>
            </a:r>
            <a:r>
              <a:rPr kumimoji="1" lang="zh-CN" altLang="en-US" dirty="0"/>
              <a:t>位：</a:t>
            </a:r>
            <a:r>
              <a:rPr kumimoji="1" lang="en-US" altLang="zh-CN" dirty="0"/>
              <a:t>	</a:t>
            </a:r>
            <a:r>
              <a:rPr kumimoji="1" lang="zh-CN" altLang="en-US" dirty="0"/>
              <a:t>在</a:t>
            </a:r>
            <a:r>
              <a:rPr kumimoji="1" lang="en-US" altLang="zh-CN" dirty="0"/>
              <a:t>32</a:t>
            </a:r>
            <a:r>
              <a:rPr kumimoji="1" lang="zh-CN" altLang="en-US" dirty="0"/>
              <a:t>位硬件上，运行</a:t>
            </a:r>
            <a:r>
              <a:rPr kumimoji="1" lang="en-US" altLang="zh-CN" dirty="0"/>
              <a:t>32</a:t>
            </a:r>
            <a:r>
              <a:rPr kumimoji="1" lang="zh-CN" altLang="en-US" dirty="0"/>
              <a:t>位软件</a:t>
            </a:r>
            <a:endParaRPr kumimoji="1" lang="en-US" altLang="zh-CN" dirty="0"/>
          </a:p>
          <a:p>
            <a:r>
              <a:rPr kumimoji="1" lang="zh-CN" altLang="en-US" dirty="0"/>
              <a:t>传统 </a:t>
            </a:r>
            <a:r>
              <a:rPr kumimoji="1" lang="en-US" altLang="zh-CN" dirty="0"/>
              <a:t>64</a:t>
            </a:r>
            <a:r>
              <a:rPr kumimoji="1" lang="zh-CN" altLang="en-US" dirty="0"/>
              <a:t>位：</a:t>
            </a:r>
            <a:r>
              <a:rPr kumimoji="1" lang="en-US" altLang="zh-CN" dirty="0"/>
              <a:t>	</a:t>
            </a:r>
            <a:r>
              <a:rPr kumimoji="1" lang="zh-CN" altLang="en-US" dirty="0"/>
              <a:t>在</a:t>
            </a:r>
            <a:r>
              <a:rPr kumimoji="1" lang="en-US" altLang="zh-CN" dirty="0"/>
              <a:t>64</a:t>
            </a:r>
            <a:r>
              <a:rPr kumimoji="1" lang="zh-CN" altLang="en-US" dirty="0"/>
              <a:t>位硬件上，运行</a:t>
            </a:r>
            <a:r>
              <a:rPr kumimoji="1" lang="en-US" altLang="zh-CN" dirty="0"/>
              <a:t>64</a:t>
            </a:r>
            <a:r>
              <a:rPr kumimoji="1" lang="zh-CN" altLang="en-US" dirty="0"/>
              <a:t>位软件</a:t>
            </a:r>
            <a:endParaRPr kumimoji="1" lang="en-US" altLang="zh-CN" dirty="0"/>
          </a:p>
          <a:p>
            <a:r>
              <a:rPr kumimoji="1" lang="zh-CN" altLang="en-US" b="1" dirty="0"/>
              <a:t>    新</a:t>
            </a:r>
            <a:r>
              <a:rPr kumimoji="1" lang="en-US" altLang="zh-CN" b="1" dirty="0"/>
              <a:t>32</a:t>
            </a:r>
            <a:r>
              <a:rPr kumimoji="1" lang="zh-CN" altLang="en-US" b="1" dirty="0"/>
              <a:t>位：</a:t>
            </a:r>
            <a:r>
              <a:rPr kumimoji="1" lang="en-US" altLang="zh-CN" b="1" dirty="0"/>
              <a:t>	</a:t>
            </a:r>
            <a:r>
              <a:rPr kumimoji="1" lang="zh-CN" altLang="en-US" b="1" dirty="0"/>
              <a:t>在</a:t>
            </a:r>
            <a:r>
              <a:rPr kumimoji="1" lang="en-US" altLang="zh-CN" b="1" dirty="0"/>
              <a:t>64</a:t>
            </a:r>
            <a:r>
              <a:rPr kumimoji="1" lang="zh-CN" altLang="en-US" b="1" dirty="0"/>
              <a:t>位硬件上，运行</a:t>
            </a:r>
            <a:r>
              <a:rPr kumimoji="1" lang="en-US" altLang="zh-CN" b="1" dirty="0"/>
              <a:t>32</a:t>
            </a:r>
            <a:r>
              <a:rPr kumimoji="1" lang="zh-CN" altLang="en-US" b="1" dirty="0"/>
              <a:t>位软件</a:t>
            </a:r>
            <a:br>
              <a:rPr kumimoji="1" lang="en-US" altLang="zh-CN" dirty="0"/>
            </a:br>
            <a:br>
              <a:rPr kumimoji="1" lang="en-US" altLang="zh-CN" dirty="0"/>
            </a:br>
            <a:r>
              <a:rPr kumimoji="1" lang="en-US" altLang="zh-CN" dirty="0"/>
              <a:t>Q&amp;A:</a:t>
            </a:r>
          </a:p>
          <a:p>
            <a:pPr marL="457200" indent="-457200">
              <a:buFont typeface="+mj-lt"/>
              <a:buAutoNum type="arabicPeriod"/>
            </a:pPr>
            <a:r>
              <a:rPr kumimoji="1" lang="en-US" altLang="zh-CN" dirty="0"/>
              <a:t>Q: </a:t>
            </a:r>
            <a:r>
              <a:rPr kumimoji="1" lang="zh-CN" altLang="en-US" dirty="0"/>
              <a:t>为什么叫新</a:t>
            </a:r>
            <a:r>
              <a:rPr kumimoji="1" lang="en-US" altLang="zh-CN" dirty="0"/>
              <a:t>32</a:t>
            </a:r>
            <a:r>
              <a:rPr kumimoji="1" lang="zh-CN" altLang="en-US" dirty="0"/>
              <a:t>位，而不是新</a:t>
            </a:r>
            <a:r>
              <a:rPr kumimoji="1" lang="en-US" altLang="zh-CN" dirty="0"/>
              <a:t>64</a:t>
            </a:r>
            <a:r>
              <a:rPr kumimoji="1" lang="zh-CN" altLang="en-US" dirty="0"/>
              <a:t>位？</a:t>
            </a:r>
            <a:br>
              <a:rPr kumimoji="1" lang="en-US" altLang="zh-CN" dirty="0"/>
            </a:br>
            <a:r>
              <a:rPr kumimoji="1" lang="en-US" altLang="zh-CN" dirty="0"/>
              <a:t>A: </a:t>
            </a:r>
            <a:r>
              <a:rPr kumimoji="1" lang="zh-CN" altLang="en-US" dirty="0"/>
              <a:t>软件是硬件的灵魂</a:t>
            </a:r>
            <a:endParaRPr kumimoji="1" lang="en-US" altLang="zh-CN" dirty="0"/>
          </a:p>
          <a:p>
            <a:pPr marL="457200" indent="-457200">
              <a:buFont typeface="+mj-lt"/>
              <a:buAutoNum type="arabicPeriod"/>
            </a:pPr>
            <a:r>
              <a:rPr kumimoji="1" lang="en-US" altLang="zh-CN" dirty="0"/>
              <a:t>Q: 64</a:t>
            </a:r>
            <a:r>
              <a:rPr kumimoji="1" lang="zh-CN" altLang="en-US" dirty="0"/>
              <a:t>位电脑不是可以装 </a:t>
            </a:r>
            <a:r>
              <a:rPr kumimoji="1" lang="en-US" altLang="zh-CN" dirty="0"/>
              <a:t>32</a:t>
            </a:r>
            <a:r>
              <a:rPr kumimoji="1" lang="zh-CN" altLang="en-US" dirty="0"/>
              <a:t>位系统吗？</a:t>
            </a:r>
            <a:br>
              <a:rPr kumimoji="1" lang="en-US" altLang="zh-CN" dirty="0"/>
            </a:br>
            <a:r>
              <a:rPr kumimoji="1" lang="en-US" altLang="zh-CN" dirty="0"/>
              <a:t>A: </a:t>
            </a:r>
            <a:r>
              <a:rPr kumimoji="1" lang="zh-CN" altLang="en-US" dirty="0"/>
              <a:t>硬件同时支持两种模式，而非新</a:t>
            </a:r>
            <a:r>
              <a:rPr kumimoji="1" lang="en-US" altLang="zh-CN" dirty="0"/>
              <a:t>32</a:t>
            </a:r>
            <a:r>
              <a:rPr kumimoji="1" lang="zh-CN" altLang="en-US" dirty="0"/>
              <a:t>位</a:t>
            </a:r>
            <a:endParaRPr kumimoji="1" lang="en-US" altLang="zh-CN" dirty="0"/>
          </a:p>
          <a:p>
            <a:pPr marL="457200" indent="-457200">
              <a:buFont typeface="+mj-lt"/>
              <a:buAutoNum type="arabicPeriod"/>
            </a:pPr>
            <a:r>
              <a:rPr kumimoji="1" lang="en-US" altLang="zh-CN" dirty="0"/>
              <a:t>Q: 32</a:t>
            </a:r>
            <a:r>
              <a:rPr kumimoji="1" lang="zh-CN" altLang="en-US" dirty="0"/>
              <a:t>位软件比</a:t>
            </a:r>
            <a:r>
              <a:rPr kumimoji="1" lang="en-US" altLang="zh-CN" dirty="0"/>
              <a:t>64</a:t>
            </a:r>
            <a:r>
              <a:rPr kumimoji="1" lang="zh-CN" altLang="en-US" dirty="0"/>
              <a:t>位软件更小吗？</a:t>
            </a:r>
            <a:br>
              <a:rPr kumimoji="1" lang="en-US" altLang="zh-CN" dirty="0"/>
            </a:br>
            <a:r>
              <a:rPr kumimoji="1" lang="en-US" altLang="zh-CN" dirty="0"/>
              <a:t>A: </a:t>
            </a:r>
            <a:r>
              <a:rPr kumimoji="1" lang="zh-CN" altLang="en-US" dirty="0"/>
              <a:t>对，而且更快</a:t>
            </a:r>
            <a:endParaRPr kumimoji="1" lang="en-US" altLang="zh-CN" dirty="0"/>
          </a:p>
          <a:p>
            <a:pPr marL="457200" indent="-457200">
              <a:buFont typeface="+mj-lt"/>
              <a:buAutoNum type="arabicPeriod"/>
            </a:pPr>
            <a:r>
              <a:rPr kumimoji="1" lang="en-US" altLang="zh-CN" dirty="0"/>
              <a:t>Q: 64</a:t>
            </a:r>
            <a:r>
              <a:rPr kumimoji="1" lang="zh-CN" altLang="en-US" dirty="0"/>
              <a:t>位硬件比</a:t>
            </a:r>
            <a:r>
              <a:rPr kumimoji="1" lang="en-US" altLang="zh-CN" dirty="0"/>
              <a:t>32</a:t>
            </a:r>
            <a:r>
              <a:rPr kumimoji="1" lang="zh-CN" altLang="en-US" dirty="0"/>
              <a:t>位硬件更强吗？</a:t>
            </a:r>
            <a:br>
              <a:rPr kumimoji="1" lang="en-US" altLang="zh-CN" dirty="0"/>
            </a:br>
            <a:r>
              <a:rPr kumimoji="1" lang="en-US" altLang="zh-CN" dirty="0"/>
              <a:t>A: </a:t>
            </a:r>
            <a:r>
              <a:rPr kumimoji="1" lang="zh-CN" altLang="en-US" dirty="0"/>
              <a:t>对，新</a:t>
            </a:r>
            <a:r>
              <a:rPr kumimoji="1" lang="en-US" altLang="zh-CN" dirty="0"/>
              <a:t>32</a:t>
            </a:r>
            <a:r>
              <a:rPr kumimoji="1" lang="zh-CN" altLang="en-US" dirty="0"/>
              <a:t>位 是在更强的硬件上，运行更小更快的软件</a:t>
            </a:r>
            <a:endParaRPr kumimoji="1" lang="en-US" altLang="zh-CN" dirty="0"/>
          </a:p>
          <a:p>
            <a:endParaRPr kumimoji="1" lang="en-US" altLang="zh-CN" dirty="0"/>
          </a:p>
          <a:p>
            <a:r>
              <a:rPr kumimoji="1" lang="zh-CN" altLang="en-US" dirty="0"/>
              <a:t>剧本：新</a:t>
            </a:r>
            <a:r>
              <a:rPr kumimoji="1" lang="en-US" altLang="zh-CN" dirty="0"/>
              <a:t>32</a:t>
            </a:r>
            <a:r>
              <a:rPr kumimoji="1" lang="zh-CN" altLang="en-US" dirty="0"/>
              <a:t>位取代传统</a:t>
            </a:r>
            <a:r>
              <a:rPr kumimoji="1" lang="en-US" altLang="zh-CN" dirty="0"/>
              <a:t>32</a:t>
            </a:r>
            <a:r>
              <a:rPr kumimoji="1" lang="zh-CN" altLang="en-US" dirty="0"/>
              <a:t>位，与</a:t>
            </a:r>
            <a:r>
              <a:rPr kumimoji="1" lang="en-US" altLang="zh-CN" dirty="0"/>
              <a:t>64</a:t>
            </a:r>
            <a:r>
              <a:rPr kumimoji="1" lang="zh-CN" altLang="en-US" dirty="0"/>
              <a:t>位分天下 </a:t>
            </a:r>
            <a:r>
              <a:rPr kumimoji="1" lang="en-US" altLang="zh-CN" dirty="0"/>
              <a:t>(Linux</a:t>
            </a:r>
            <a:r>
              <a:rPr kumimoji="1" lang="zh-CN" altLang="en-US" dirty="0"/>
              <a:t>生态</a:t>
            </a:r>
            <a:r>
              <a:rPr kumimoji="1" lang="en-US" altLang="zh-CN" dirty="0"/>
              <a:t>)</a:t>
            </a:r>
          </a:p>
          <a:p>
            <a:pPr marL="457200" indent="-457200">
              <a:buFont typeface="+mj-lt"/>
              <a:buAutoNum type="arabicPeriod"/>
            </a:pPr>
            <a:endParaRPr kumimoji="1" lang="en-US" altLang="zh-CN" dirty="0"/>
          </a:p>
        </p:txBody>
      </p:sp>
      <p:sp>
        <p:nvSpPr>
          <p:cNvPr id="3" name="标题 2"/>
          <p:cNvSpPr>
            <a:spLocks noGrp="1"/>
          </p:cNvSpPr>
          <p:nvPr>
            <p:ph type="title"/>
          </p:nvPr>
        </p:nvSpPr>
        <p:spPr/>
        <p:txBody>
          <a:bodyPr/>
          <a:lstStyle/>
          <a:p>
            <a:r>
              <a:rPr kumimoji="1" lang="zh-CN" altLang="en-US" dirty="0">
                <a:solidFill>
                  <a:schemeClr val="bg1"/>
                </a:solidFill>
              </a:rPr>
              <a:t>什么是新</a:t>
            </a:r>
            <a:r>
              <a:rPr kumimoji="1" lang="en-US" altLang="zh-CN" dirty="0">
                <a:solidFill>
                  <a:schemeClr val="bg1"/>
                </a:solidFill>
              </a:rPr>
              <a:t>32</a:t>
            </a:r>
            <a:r>
              <a:rPr kumimoji="1" lang="zh-CN" altLang="en-US" dirty="0">
                <a:solidFill>
                  <a:schemeClr val="bg1"/>
                </a:solidFill>
              </a:rPr>
              <a:t>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70F023-83D3-BF73-864D-9B686AA2B819}"/>
              </a:ext>
            </a:extLst>
          </p:cNvPr>
          <p:cNvSpPr>
            <a:spLocks noGrp="1"/>
          </p:cNvSpPr>
          <p:nvPr>
            <p:ph type="title"/>
          </p:nvPr>
        </p:nvSpPr>
        <p:spPr>
          <a:xfrm>
            <a:off x="315187" y="80284"/>
            <a:ext cx="7119653" cy="662782"/>
          </a:xfrm>
        </p:spPr>
        <p:txBody>
          <a:bodyPr>
            <a:normAutofit fontScale="90000"/>
          </a:bodyPr>
          <a:lstStyle/>
          <a:p>
            <a:r>
              <a:rPr lang="en" altLang="zh-CN" sz="2800" b="0" i="0" dirty="0">
                <a:solidFill>
                  <a:schemeClr val="bg1"/>
                </a:solidFill>
                <a:effectLst/>
                <a:latin typeface="Dosis" pitchFamily="2" charset="0"/>
              </a:rPr>
              <a:t>LPC 2023 RISC-V MC </a:t>
            </a:r>
            <a:r>
              <a:rPr lang="en" altLang="zh-CN" sz="2800" dirty="0">
                <a:solidFill>
                  <a:schemeClr val="bg1"/>
                </a:solidFill>
                <a:latin typeface="Dosis" pitchFamily="2" charset="0"/>
              </a:rPr>
              <a:t>(</a:t>
            </a:r>
            <a:r>
              <a:rPr lang="zh-CN" altLang="en-US" sz="2800" dirty="0">
                <a:solidFill>
                  <a:schemeClr val="bg1"/>
                </a:solidFill>
                <a:latin typeface="Dosis" pitchFamily="2" charset="0"/>
              </a:rPr>
              <a:t>把删除 </a:t>
            </a:r>
            <a:r>
              <a:rPr lang="en-US" altLang="zh-CN" sz="2800" dirty="0">
                <a:solidFill>
                  <a:schemeClr val="bg1"/>
                </a:solidFill>
                <a:latin typeface="Dosis" pitchFamily="2" charset="0"/>
              </a:rPr>
              <a:t>rv32 </a:t>
            </a:r>
            <a:r>
              <a:rPr lang="zh-CN" altLang="en-US" sz="2800" dirty="0">
                <a:solidFill>
                  <a:schemeClr val="bg1"/>
                </a:solidFill>
                <a:latin typeface="Dosis" pitchFamily="2" charset="0"/>
              </a:rPr>
              <a:t>当作一项议题</a:t>
            </a:r>
            <a:r>
              <a:rPr lang="en-US" altLang="zh-CN" sz="2800" dirty="0">
                <a:solidFill>
                  <a:schemeClr val="bg1"/>
                </a:solidFill>
                <a:latin typeface="Dosis" pitchFamily="2" charset="0"/>
              </a:rPr>
              <a:t>)</a:t>
            </a:r>
            <a:endParaRPr kumimoji="1" lang="zh-CN" altLang="en-US" dirty="0">
              <a:solidFill>
                <a:schemeClr val="bg1"/>
              </a:solidFill>
            </a:endParaRPr>
          </a:p>
        </p:txBody>
      </p:sp>
      <p:sp>
        <p:nvSpPr>
          <p:cNvPr id="4" name="文本框 3">
            <a:extLst>
              <a:ext uri="{FF2B5EF4-FFF2-40B4-BE49-F238E27FC236}">
                <a16:creationId xmlns:a16="http://schemas.microsoft.com/office/drawing/2014/main" id="{409E3A3B-7D50-32B0-4B14-9C2F33BEED47}"/>
              </a:ext>
            </a:extLst>
          </p:cNvPr>
          <p:cNvSpPr txBox="1"/>
          <p:nvPr/>
        </p:nvSpPr>
        <p:spPr>
          <a:xfrm>
            <a:off x="521759" y="2459504"/>
            <a:ext cx="5715139" cy="1938992"/>
          </a:xfrm>
          <a:prstGeom prst="rect">
            <a:avLst/>
          </a:prstGeom>
          <a:noFill/>
        </p:spPr>
        <p:txBody>
          <a:bodyPr wrap="square">
            <a:spAutoFit/>
          </a:bodyPr>
          <a:lstStyle/>
          <a:p>
            <a:pPr algn="l"/>
            <a:r>
              <a:rPr lang="en" altLang="zh-CN" sz="2400" b="0" i="0" dirty="0">
                <a:effectLst/>
                <a:latin typeface="Dosis" pitchFamily="2" charset="0"/>
              </a:rPr>
              <a:t>Likely Topics for Discussion Sections</a:t>
            </a:r>
          </a:p>
          <a:p>
            <a:pPr algn="l"/>
            <a:r>
              <a:rPr lang="en" altLang="zh-CN" sz="2400" dirty="0">
                <a:latin typeface="Dosis" pitchFamily="2" charset="0"/>
              </a:rPr>
              <a:t>…</a:t>
            </a:r>
            <a:endParaRPr lang="en" altLang="zh-CN" sz="2400" dirty="0">
              <a:latin typeface="Dosis" panose="020F0502020204030204" pitchFamily="34" charset="0"/>
            </a:endParaRPr>
          </a:p>
          <a:p>
            <a:pPr marL="285750" indent="-285750" algn="l">
              <a:buFont typeface="Arial" panose="020B0604020202020204" pitchFamily="34" charset="0"/>
              <a:buChar char="•"/>
            </a:pPr>
            <a:r>
              <a:rPr lang="en" altLang="zh-CN" sz="2400" b="0" i="0" dirty="0">
                <a:effectLst/>
                <a:latin typeface="Dosis" panose="020F0502020204030204" pitchFamily="34" charset="0"/>
              </a:rPr>
              <a:t>When can we start deprecating stuff? Likely-unused bits include: </a:t>
            </a:r>
            <a:r>
              <a:rPr lang="en" altLang="zh-CN" sz="2400" b="1" i="0" dirty="0">
                <a:effectLst/>
                <a:latin typeface="Dosis" panose="020F0502020204030204" pitchFamily="34" charset="0"/>
              </a:rPr>
              <a:t>rv32</a:t>
            </a:r>
            <a:r>
              <a:rPr lang="en" altLang="zh-CN" sz="2400" b="0" i="0" dirty="0">
                <a:effectLst/>
                <a:latin typeface="Dosis" panose="020F0502020204030204" pitchFamily="34" charset="0"/>
              </a:rPr>
              <a:t>, </a:t>
            </a:r>
            <a:r>
              <a:rPr lang="en" altLang="zh-CN" sz="2400" b="0" i="0" dirty="0" err="1">
                <a:effectLst/>
                <a:latin typeface="Dosis" panose="020F0502020204030204" pitchFamily="34" charset="0"/>
              </a:rPr>
              <a:t>nommu</a:t>
            </a:r>
            <a:r>
              <a:rPr lang="en" altLang="zh-CN" sz="2400" b="0" i="0" dirty="0">
                <a:effectLst/>
                <a:latin typeface="Dosis" panose="020F0502020204030204" pitchFamily="34" charset="0"/>
              </a:rPr>
              <a:t>, </a:t>
            </a:r>
            <a:r>
              <a:rPr lang="en" altLang="zh-CN" sz="2400" b="0" i="0" dirty="0" err="1">
                <a:effectLst/>
                <a:latin typeface="Dosis" panose="020F0502020204030204" pitchFamily="34" charset="0"/>
              </a:rPr>
              <a:t>xip</a:t>
            </a:r>
            <a:r>
              <a:rPr lang="en" altLang="zh-CN" sz="2400" b="0" i="0" dirty="0">
                <a:effectLst/>
                <a:latin typeface="Dosis" panose="020F0502020204030204" pitchFamily="34" charset="0"/>
              </a:rPr>
              <a:t>, old toolchains.</a:t>
            </a:r>
          </a:p>
        </p:txBody>
      </p:sp>
      <p:pic>
        <p:nvPicPr>
          <p:cNvPr id="5" name="图片 4">
            <a:extLst>
              <a:ext uri="{FF2B5EF4-FFF2-40B4-BE49-F238E27FC236}">
                <a16:creationId xmlns:a16="http://schemas.microsoft.com/office/drawing/2014/main" id="{F16AAFB4-739F-2343-F3BD-09478462C543}"/>
              </a:ext>
            </a:extLst>
          </p:cNvPr>
          <p:cNvPicPr>
            <a:picLocks noChangeAspect="1"/>
          </p:cNvPicPr>
          <p:nvPr/>
        </p:nvPicPr>
        <p:blipFill>
          <a:blip r:embed="rId2"/>
          <a:stretch>
            <a:fillRect/>
          </a:stretch>
        </p:blipFill>
        <p:spPr>
          <a:xfrm>
            <a:off x="6409426" y="975018"/>
            <a:ext cx="4873569" cy="5882982"/>
          </a:xfrm>
          <a:prstGeom prst="rect">
            <a:avLst/>
          </a:prstGeom>
        </p:spPr>
      </p:pic>
    </p:spTree>
    <p:extLst>
      <p:ext uri="{BB962C8B-B14F-4D97-AF65-F5344CB8AC3E}">
        <p14:creationId xmlns:p14="http://schemas.microsoft.com/office/powerpoint/2010/main" val="319624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95CDDF-3F3C-F9FC-F240-489CE97C19EB}"/>
              </a:ext>
            </a:extLst>
          </p:cNvPr>
          <p:cNvSpPr>
            <a:spLocks noGrp="1"/>
          </p:cNvSpPr>
          <p:nvPr>
            <p:ph type="title"/>
          </p:nvPr>
        </p:nvSpPr>
        <p:spPr/>
        <p:txBody>
          <a:bodyPr>
            <a:normAutofit/>
          </a:bodyPr>
          <a:lstStyle/>
          <a:p>
            <a:r>
              <a:rPr kumimoji="1" lang="zh-CN" altLang="en-US" dirty="0">
                <a:solidFill>
                  <a:schemeClr val="bg1"/>
                </a:solidFill>
              </a:rPr>
              <a:t>传统</a:t>
            </a:r>
            <a:r>
              <a:rPr kumimoji="1" lang="en-US" altLang="zh-CN" dirty="0">
                <a:solidFill>
                  <a:schemeClr val="bg1"/>
                </a:solidFill>
              </a:rPr>
              <a:t>32</a:t>
            </a:r>
            <a:r>
              <a:rPr kumimoji="1" lang="zh-CN" altLang="en-US" dirty="0">
                <a:solidFill>
                  <a:schemeClr val="bg1"/>
                </a:solidFill>
              </a:rPr>
              <a:t>位成本低？</a:t>
            </a:r>
          </a:p>
        </p:txBody>
      </p:sp>
      <p:sp>
        <p:nvSpPr>
          <p:cNvPr id="4" name="文本占位符 1">
            <a:extLst>
              <a:ext uri="{FF2B5EF4-FFF2-40B4-BE49-F238E27FC236}">
                <a16:creationId xmlns:a16="http://schemas.microsoft.com/office/drawing/2014/main" id="{AB4EEE7B-5C5D-3849-D194-6948A2DE7F02}"/>
              </a:ext>
            </a:extLst>
          </p:cNvPr>
          <p:cNvSpPr txBox="1">
            <a:spLocks/>
          </p:cNvSpPr>
          <p:nvPr/>
        </p:nvSpPr>
        <p:spPr>
          <a:xfrm>
            <a:off x="501742" y="1012778"/>
            <a:ext cx="11216220" cy="33743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kumimoji="1" lang="en" altLang="zh-CN" sz="1800" dirty="0">
                <a:ea typeface="Alibaba PuHuiTi R" pitchFamily="18" charset="-122"/>
              </a:rPr>
              <a:t>“Compared to Cortex-A35, the Cortex-A32 offers same 32-bit performance but consumes 10% less power and has a 13% smaller core.”</a:t>
            </a:r>
          </a:p>
          <a:p>
            <a:pPr marL="114300" indent="0">
              <a:buFont typeface="Arial" panose="020B0604020202020204" pitchFamily="34" charset="0"/>
              <a:buNone/>
            </a:pPr>
            <a:r>
              <a:rPr kumimoji="1" lang="en" altLang="zh-CN" sz="1800" dirty="0">
                <a:ea typeface="Alibaba PuHuiTi R" pitchFamily="18" charset="-122"/>
                <a:hlinkClick r:id="rId2">
                  <a:extLst>
                    <a:ext uri="{A12FA001-AC4F-418D-AE19-62706E023703}">
                      <ahyp:hlinkClr xmlns:ahyp="http://schemas.microsoft.com/office/drawing/2018/hyperlinkcolor" val="tx"/>
                    </a:ext>
                  </a:extLst>
                </a:hlinkClick>
              </a:rPr>
              <a:t>https://community.arm.com/arm-community-blogs/b/architectures-and-processors-blog/posts/introducing-cortex-a32-arm-s-smallest-lowest-power-armv8-a-processor-for-next-generation-32-bit-embedded-applications</a:t>
            </a:r>
            <a:endParaRPr kumimoji="1" lang="en" altLang="zh-CN" sz="1800" dirty="0">
              <a:ea typeface="Alibaba PuHuiTi R" pitchFamily="18" charset="-122"/>
            </a:endParaRPr>
          </a:p>
          <a:p>
            <a:pPr marL="457200" indent="-342900"/>
            <a:r>
              <a:rPr kumimoji="1" lang="en-GB" altLang="zh-CN" sz="1800" dirty="0">
                <a:ea typeface="Alibaba PuHuiTi R" pitchFamily="18" charset="-122"/>
              </a:rPr>
              <a:t>A32 </a:t>
            </a:r>
            <a:r>
              <a:rPr kumimoji="1" lang="zh-CN" altLang="en-US" sz="1800" dirty="0">
                <a:ea typeface="Alibaba PuHuiTi R" pitchFamily="18" charset="-122"/>
              </a:rPr>
              <a:t>相比 </a:t>
            </a:r>
            <a:r>
              <a:rPr kumimoji="1" lang="en-GB" altLang="zh-CN" sz="1800" dirty="0">
                <a:ea typeface="Alibaba PuHuiTi R" pitchFamily="18" charset="-122"/>
              </a:rPr>
              <a:t>A35</a:t>
            </a:r>
            <a:r>
              <a:rPr kumimoji="1" lang="zh-CN" altLang="en-GB" sz="1800" dirty="0">
                <a:ea typeface="Alibaba PuHuiTi R" pitchFamily="18" charset="-122"/>
              </a:rPr>
              <a:t>，</a:t>
            </a:r>
            <a:r>
              <a:rPr kumimoji="1" lang="zh-CN" altLang="en-US" sz="1800" dirty="0">
                <a:ea typeface="Alibaba PuHuiTi R" pitchFamily="18" charset="-122"/>
              </a:rPr>
              <a:t>通用寄存器数量也从 </a:t>
            </a:r>
            <a:r>
              <a:rPr kumimoji="1" lang="en-US" altLang="zh-CN" sz="1800" dirty="0">
                <a:ea typeface="Alibaba PuHuiTi R" pitchFamily="18" charset="-122"/>
              </a:rPr>
              <a:t>32 </a:t>
            </a:r>
            <a:r>
              <a:rPr kumimoji="1" lang="zh-CN" altLang="en-US" sz="1800" dirty="0">
                <a:ea typeface="Alibaba PuHuiTi R" pitchFamily="18" charset="-122"/>
              </a:rPr>
              <a:t>个减至 </a:t>
            </a:r>
            <a:r>
              <a:rPr kumimoji="1" lang="en-US" altLang="zh-CN" sz="1800" dirty="0">
                <a:ea typeface="Alibaba PuHuiTi R" pitchFamily="18" charset="-122"/>
              </a:rPr>
              <a:t>16 </a:t>
            </a:r>
            <a:r>
              <a:rPr kumimoji="1" lang="zh-CN" altLang="en-US" sz="1800" dirty="0">
                <a:ea typeface="Alibaba PuHuiTi R" pitchFamily="18" charset="-122"/>
              </a:rPr>
              <a:t>个 </a:t>
            </a:r>
            <a:r>
              <a:rPr kumimoji="1" lang="en-US" altLang="zh-CN" sz="1800" dirty="0">
                <a:ea typeface="Alibaba PuHuiTi R" pitchFamily="18" charset="-122"/>
              </a:rPr>
              <a:t>(RISC-V 32/64</a:t>
            </a:r>
            <a:r>
              <a:rPr kumimoji="1" lang="zh-CN" altLang="en-US" sz="1800" dirty="0">
                <a:ea typeface="Alibaba PuHuiTi R" pitchFamily="18" charset="-122"/>
              </a:rPr>
              <a:t>位 寄存器数量相同</a:t>
            </a:r>
            <a:r>
              <a:rPr kumimoji="1" lang="en-US" altLang="zh-CN" sz="1800" dirty="0">
                <a:ea typeface="Alibaba PuHuiTi R" pitchFamily="18" charset="-122"/>
              </a:rPr>
              <a:t>)</a:t>
            </a:r>
            <a:endParaRPr kumimoji="1" lang="zh-CN" altLang="en-US" sz="1800" dirty="0">
              <a:ea typeface="Alibaba PuHuiTi R" pitchFamily="18" charset="-122"/>
            </a:endParaRPr>
          </a:p>
          <a:p>
            <a:pPr marL="457200" indent="-342900"/>
            <a:r>
              <a:rPr kumimoji="1" lang="en-GB" altLang="zh-CN" sz="1800" dirty="0">
                <a:ea typeface="Alibaba PuHuiTi R" pitchFamily="18" charset="-122"/>
              </a:rPr>
              <a:t>A32 </a:t>
            </a:r>
            <a:r>
              <a:rPr kumimoji="1" lang="zh-CN" altLang="en-US" sz="1800" dirty="0">
                <a:ea typeface="Alibaba PuHuiTi R" pitchFamily="18" charset="-122"/>
              </a:rPr>
              <a:t>相比 </a:t>
            </a:r>
            <a:r>
              <a:rPr kumimoji="1" lang="en-GB" altLang="zh-CN" sz="1800" dirty="0">
                <a:ea typeface="Alibaba PuHuiTi R" pitchFamily="18" charset="-122"/>
              </a:rPr>
              <a:t>A35</a:t>
            </a:r>
            <a:r>
              <a:rPr kumimoji="1" lang="zh-CN" altLang="en-GB" sz="1800" dirty="0">
                <a:ea typeface="Alibaba PuHuiTi R" pitchFamily="18" charset="-122"/>
              </a:rPr>
              <a:t>，</a:t>
            </a:r>
            <a:r>
              <a:rPr kumimoji="1" lang="zh-CN" altLang="en-US" sz="1800" dirty="0">
                <a:ea typeface="Alibaba PuHuiTi R" pitchFamily="18" charset="-122"/>
              </a:rPr>
              <a:t>少了</a:t>
            </a:r>
            <a:r>
              <a:rPr kumimoji="1" lang="en-US" altLang="zh-CN" sz="1800" dirty="0">
                <a:ea typeface="Alibaba PuHuiTi R" pitchFamily="18" charset="-122"/>
              </a:rPr>
              <a:t>16</a:t>
            </a:r>
            <a:r>
              <a:rPr kumimoji="1" lang="zh-CN" altLang="en-US" sz="1800" dirty="0">
                <a:ea typeface="Alibaba PuHuiTi R" pitchFamily="18" charset="-122"/>
              </a:rPr>
              <a:t>个 </a:t>
            </a:r>
            <a:r>
              <a:rPr kumimoji="1" lang="en-US" altLang="zh-CN" sz="1800" dirty="0">
                <a:ea typeface="Alibaba PuHuiTi R" pitchFamily="18" charset="-122"/>
              </a:rPr>
              <a:t>128 </a:t>
            </a:r>
            <a:r>
              <a:rPr kumimoji="1" lang="zh-CN" altLang="en-US" sz="1800" dirty="0">
                <a:ea typeface="Alibaba PuHuiTi R" pitchFamily="18" charset="-122"/>
              </a:rPr>
              <a:t>位</a:t>
            </a:r>
            <a:r>
              <a:rPr kumimoji="1" lang="en-US" altLang="zh-CN" sz="1800" dirty="0">
                <a:ea typeface="Alibaba PuHuiTi R" pitchFamily="18" charset="-122"/>
              </a:rPr>
              <a:t>SIMD</a:t>
            </a:r>
            <a:r>
              <a:rPr kumimoji="1" lang="zh-CN" altLang="en-US" sz="1800" dirty="0">
                <a:ea typeface="Alibaba PuHuiTi R" pitchFamily="18" charset="-122"/>
              </a:rPr>
              <a:t>寄存器 </a:t>
            </a:r>
            <a:r>
              <a:rPr kumimoji="1" lang="en-US" altLang="zh-CN" sz="1800" dirty="0">
                <a:ea typeface="Alibaba PuHuiTi R" pitchFamily="18" charset="-122"/>
              </a:rPr>
              <a:t>(</a:t>
            </a:r>
            <a:r>
              <a:rPr kumimoji="1" lang="zh-CN" altLang="en-US" sz="1800" dirty="0">
                <a:ea typeface="Alibaba PuHuiTi R" pitchFamily="18" charset="-122"/>
              </a:rPr>
              <a:t>同上</a:t>
            </a:r>
            <a:r>
              <a:rPr kumimoji="1" lang="en-US" altLang="zh-CN" sz="1800" dirty="0">
                <a:ea typeface="Alibaba PuHuiTi R" pitchFamily="18" charset="-122"/>
              </a:rPr>
              <a:t>)</a:t>
            </a:r>
            <a:endParaRPr kumimoji="1" lang="zh-CN" altLang="en-US" sz="1800" dirty="0">
              <a:ea typeface="Alibaba PuHuiTi R" pitchFamily="18" charset="-122"/>
            </a:endParaRPr>
          </a:p>
          <a:p>
            <a:pPr marL="457200" indent="-342900"/>
            <a:r>
              <a:rPr kumimoji="1" lang="en-GB" altLang="zh-CN" sz="1800" dirty="0">
                <a:ea typeface="Alibaba PuHuiTi R" pitchFamily="18" charset="-122"/>
              </a:rPr>
              <a:t>A35</a:t>
            </a:r>
            <a:r>
              <a:rPr kumimoji="1" lang="zh-CN" altLang="en-US" sz="1800" dirty="0">
                <a:ea typeface="Alibaba PuHuiTi R" pitchFamily="18" charset="-122"/>
              </a:rPr>
              <a:t> 作为</a:t>
            </a:r>
            <a:r>
              <a:rPr kumimoji="1" lang="en-US" altLang="zh-CN" sz="1800" dirty="0">
                <a:ea typeface="Alibaba PuHuiTi R" pitchFamily="18" charset="-122"/>
              </a:rPr>
              <a:t> 32</a:t>
            </a:r>
            <a:r>
              <a:rPr kumimoji="1" lang="zh-CN" altLang="en-US" sz="1800" dirty="0">
                <a:ea typeface="Alibaba PuHuiTi R" pitchFamily="18" charset="-122"/>
              </a:rPr>
              <a:t>位 </a:t>
            </a:r>
            <a:r>
              <a:rPr kumimoji="1" lang="en-US" altLang="zh-CN" sz="1800" dirty="0">
                <a:ea typeface="Alibaba PuHuiTi R" pitchFamily="18" charset="-122"/>
              </a:rPr>
              <a:t>+</a:t>
            </a:r>
            <a:r>
              <a:rPr kumimoji="1" lang="zh-CN" altLang="en-US" sz="1800" dirty="0">
                <a:ea typeface="Alibaba PuHuiTi R" pitchFamily="18" charset="-122"/>
              </a:rPr>
              <a:t> </a:t>
            </a:r>
            <a:r>
              <a:rPr kumimoji="1" lang="en-US" altLang="zh-CN" sz="1800" dirty="0">
                <a:ea typeface="Alibaba PuHuiTi R" pitchFamily="18" charset="-122"/>
              </a:rPr>
              <a:t>64</a:t>
            </a:r>
            <a:r>
              <a:rPr kumimoji="1" lang="zh-CN" altLang="en-US" sz="1800" dirty="0">
                <a:ea typeface="Alibaba PuHuiTi R" pitchFamily="18" charset="-122"/>
              </a:rPr>
              <a:t>位的混合架构，额外包含了 </a:t>
            </a:r>
            <a:r>
              <a:rPr kumimoji="1" lang="en-GB" altLang="zh-CN" sz="1800" dirty="0">
                <a:ea typeface="Alibaba PuHuiTi R" pitchFamily="18" charset="-122"/>
              </a:rPr>
              <a:t>A32 </a:t>
            </a:r>
            <a:r>
              <a:rPr kumimoji="1" lang="zh-CN" altLang="en-US" sz="1800" dirty="0">
                <a:ea typeface="Alibaba PuHuiTi R" pitchFamily="18" charset="-122"/>
              </a:rPr>
              <a:t>的所有控制，运算模块</a:t>
            </a:r>
          </a:p>
          <a:p>
            <a:pPr marL="114300" indent="0">
              <a:buFont typeface="Arial" panose="020B0604020202020204" pitchFamily="34" charset="0"/>
              <a:buNone/>
            </a:pPr>
            <a:r>
              <a:rPr kumimoji="1" lang="zh-CN" altLang="en-US" sz="1800" dirty="0">
                <a:ea typeface="Alibaba PuHuiTi R" pitchFamily="18" charset="-122"/>
              </a:rPr>
              <a:t>以上三点均不涉及位宽调整，那么</a:t>
            </a:r>
            <a:r>
              <a:rPr kumimoji="1" lang="en-US" altLang="zh-CN" sz="1800" dirty="0">
                <a:ea typeface="Alibaba PuHuiTi R" pitchFamily="18" charset="-122"/>
              </a:rPr>
              <a:t> 64</a:t>
            </a:r>
            <a:r>
              <a:rPr kumimoji="1" lang="zh-CN" altLang="en-US" sz="1800" dirty="0">
                <a:ea typeface="Alibaba PuHuiTi R" pitchFamily="18" charset="-122"/>
              </a:rPr>
              <a:t> 位到 </a:t>
            </a:r>
            <a:r>
              <a:rPr kumimoji="1" lang="en-US" altLang="zh-CN" sz="1800" dirty="0">
                <a:ea typeface="Alibaba PuHuiTi R" pitchFamily="18" charset="-122"/>
              </a:rPr>
              <a:t>32</a:t>
            </a:r>
            <a:r>
              <a:rPr kumimoji="1" lang="zh-CN" altLang="en-US" sz="1800" dirty="0">
                <a:ea typeface="Alibaba PuHuiTi R" pitchFamily="18" charset="-122"/>
              </a:rPr>
              <a:t> 位，在 </a:t>
            </a:r>
            <a:r>
              <a:rPr kumimoji="1" lang="en-US" altLang="zh-CN" sz="1800" dirty="0">
                <a:ea typeface="Alibaba PuHuiTi R" pitchFamily="18" charset="-122"/>
              </a:rPr>
              <a:t>13%</a:t>
            </a:r>
            <a:r>
              <a:rPr kumimoji="1" lang="zh-CN" altLang="en-US" sz="1800" dirty="0">
                <a:ea typeface="Alibaba PuHuiTi R" pitchFamily="18" charset="-122"/>
              </a:rPr>
              <a:t> 中占多少呢？姑且对折：</a:t>
            </a:r>
            <a:r>
              <a:rPr kumimoji="1" lang="en-US" altLang="zh-CN" sz="1800" dirty="0">
                <a:ea typeface="Alibaba PuHuiTi R" pitchFamily="18" charset="-122"/>
              </a:rPr>
              <a:t>6.5%</a:t>
            </a:r>
            <a:r>
              <a:rPr kumimoji="1" lang="zh-CN" altLang="en-US" sz="1800" dirty="0">
                <a:ea typeface="Alibaba PuHuiTi R" pitchFamily="18" charset="-122"/>
              </a:rPr>
              <a:t>，再加上 </a:t>
            </a:r>
            <a:r>
              <a:rPr kumimoji="1" lang="en-GB" altLang="zh-CN" sz="1800" dirty="0">
                <a:ea typeface="Alibaba PuHuiTi R" pitchFamily="18" charset="-122"/>
              </a:rPr>
              <a:t>L</a:t>
            </a:r>
            <a:r>
              <a:rPr kumimoji="1" lang="en-US" altLang="zh-CN" sz="1800" dirty="0">
                <a:ea typeface="Alibaba PuHuiTi R" pitchFamily="18" charset="-122"/>
              </a:rPr>
              <a:t>2</a:t>
            </a:r>
            <a:r>
              <a:rPr kumimoji="1" lang="zh-CN" altLang="en-US" sz="1800" dirty="0">
                <a:ea typeface="Alibaba PuHuiTi R" pitchFamily="18" charset="-122"/>
              </a:rPr>
              <a:t> </a:t>
            </a:r>
            <a:r>
              <a:rPr kumimoji="1" lang="en-GB" altLang="zh-CN" sz="1800" dirty="0">
                <a:ea typeface="Alibaba PuHuiTi R" pitchFamily="18" charset="-122"/>
              </a:rPr>
              <a:t>cache</a:t>
            </a:r>
            <a:r>
              <a:rPr kumimoji="1" lang="zh-CN" altLang="en-GB" sz="1800" dirty="0">
                <a:ea typeface="Alibaba PuHuiTi R" pitchFamily="18" charset="-122"/>
              </a:rPr>
              <a:t>，</a:t>
            </a:r>
            <a:r>
              <a:rPr kumimoji="1" lang="zh-CN" altLang="en-US" sz="1800" dirty="0">
                <a:ea typeface="Alibaba PuHuiTi R" pitchFamily="18" charset="-122"/>
              </a:rPr>
              <a:t>和各种 </a:t>
            </a:r>
            <a:r>
              <a:rPr kumimoji="1" lang="en-GB" altLang="zh-CN" sz="1800" dirty="0">
                <a:ea typeface="Alibaba PuHuiTi R" pitchFamily="18" charset="-122"/>
              </a:rPr>
              <a:t>IP </a:t>
            </a:r>
            <a:r>
              <a:rPr kumimoji="1" lang="zh-CN" altLang="en-US" sz="1800" dirty="0">
                <a:ea typeface="Alibaba PuHuiTi R" pitchFamily="18" charset="-122"/>
              </a:rPr>
              <a:t>后，按 </a:t>
            </a:r>
            <a:r>
              <a:rPr kumimoji="1" lang="en-US" altLang="zh-CN" sz="1800" dirty="0">
                <a:ea typeface="Alibaba PuHuiTi R" pitchFamily="18" charset="-122"/>
              </a:rPr>
              <a:t>AP </a:t>
            </a:r>
            <a:r>
              <a:rPr kumimoji="1" lang="zh-CN" altLang="en-US" sz="1800" dirty="0">
                <a:ea typeface="Alibaba PuHuiTi R" pitchFamily="18" charset="-122"/>
              </a:rPr>
              <a:t>类芯片 </a:t>
            </a:r>
            <a:r>
              <a:rPr kumimoji="1" lang="en-US" altLang="zh-CN" sz="1800" dirty="0">
                <a:ea typeface="Alibaba PuHuiTi R" pitchFamily="18" charset="-122"/>
              </a:rPr>
              <a:t>CPU </a:t>
            </a:r>
            <a:r>
              <a:rPr kumimoji="1" lang="zh-CN" altLang="en-US" sz="1800" dirty="0">
                <a:ea typeface="Alibaba PuHuiTi R" pitchFamily="18" charset="-122"/>
              </a:rPr>
              <a:t>核占 </a:t>
            </a:r>
            <a:r>
              <a:rPr kumimoji="1" lang="en-US" altLang="zh-CN" sz="1800" dirty="0">
                <a:ea typeface="Alibaba PuHuiTi R" pitchFamily="18" charset="-122"/>
              </a:rPr>
              <a:t>10%</a:t>
            </a:r>
            <a:r>
              <a:rPr kumimoji="1" lang="zh-CN" altLang="en-US" sz="1800" dirty="0">
                <a:ea typeface="Alibaba PuHuiTi R" pitchFamily="18" charset="-122"/>
              </a:rPr>
              <a:t> 面积算，</a:t>
            </a:r>
            <a:r>
              <a:rPr kumimoji="1" lang="en-US" altLang="zh-CN" sz="1800" dirty="0">
                <a:ea typeface="Alibaba PuHuiTi R" pitchFamily="18" charset="-122"/>
              </a:rPr>
              <a:t>32</a:t>
            </a:r>
            <a:r>
              <a:rPr kumimoji="1" lang="zh-CN" altLang="en-US" sz="1800" dirty="0">
                <a:ea typeface="Alibaba PuHuiTi R" pitchFamily="18" charset="-122"/>
              </a:rPr>
              <a:t>位架构带来的芯片面积收益约 </a:t>
            </a:r>
            <a:r>
              <a:rPr kumimoji="1" lang="en-US" altLang="zh-CN" sz="1800" dirty="0">
                <a:ea typeface="Alibaba PuHuiTi R" pitchFamily="18" charset="-122"/>
              </a:rPr>
              <a:t>0.65%</a:t>
            </a:r>
          </a:p>
        </p:txBody>
      </p:sp>
      <p:pic>
        <p:nvPicPr>
          <p:cNvPr id="5" name="图片 4">
            <a:extLst>
              <a:ext uri="{FF2B5EF4-FFF2-40B4-BE49-F238E27FC236}">
                <a16:creationId xmlns:a16="http://schemas.microsoft.com/office/drawing/2014/main" id="{38E35C14-4BEC-4190-EA7C-C8F948DE6B01}"/>
              </a:ext>
            </a:extLst>
          </p:cNvPr>
          <p:cNvPicPr>
            <a:picLocks noChangeAspect="1"/>
          </p:cNvPicPr>
          <p:nvPr/>
        </p:nvPicPr>
        <p:blipFill>
          <a:blip r:embed="rId3"/>
          <a:stretch>
            <a:fillRect/>
          </a:stretch>
        </p:blipFill>
        <p:spPr>
          <a:xfrm>
            <a:off x="7927251" y="4148468"/>
            <a:ext cx="3642427" cy="2614642"/>
          </a:xfrm>
          <a:prstGeom prst="rect">
            <a:avLst/>
          </a:prstGeom>
        </p:spPr>
      </p:pic>
      <p:sp>
        <p:nvSpPr>
          <p:cNvPr id="6" name="文本框 5">
            <a:extLst>
              <a:ext uri="{FF2B5EF4-FFF2-40B4-BE49-F238E27FC236}">
                <a16:creationId xmlns:a16="http://schemas.microsoft.com/office/drawing/2014/main" id="{FE4DD6E7-D426-985B-176D-1A17573C0A87}"/>
              </a:ext>
            </a:extLst>
          </p:cNvPr>
          <p:cNvSpPr txBox="1"/>
          <p:nvPr/>
        </p:nvSpPr>
        <p:spPr>
          <a:xfrm>
            <a:off x="622322" y="4943596"/>
            <a:ext cx="6379692" cy="707886"/>
          </a:xfrm>
          <a:prstGeom prst="rect">
            <a:avLst/>
          </a:prstGeom>
          <a:noFill/>
        </p:spPr>
        <p:txBody>
          <a:bodyPr wrap="square">
            <a:spAutoFit/>
          </a:bodyPr>
          <a:lstStyle/>
          <a:p>
            <a:pPr marL="0" indent="0">
              <a:buNone/>
            </a:pPr>
            <a:r>
              <a:rPr kumimoji="1" lang="zh-CN" altLang="en-US" sz="2000" dirty="0">
                <a:ea typeface="Alibaba PuHuiTi R" pitchFamily="18" charset="-122"/>
              </a:rPr>
              <a:t>新</a:t>
            </a:r>
            <a:r>
              <a:rPr kumimoji="1" lang="en-US" altLang="zh-CN" sz="2000" dirty="0">
                <a:ea typeface="Alibaba PuHuiTi R" pitchFamily="18" charset="-122"/>
              </a:rPr>
              <a:t>32</a:t>
            </a:r>
            <a:r>
              <a:rPr kumimoji="1" lang="zh-CN" altLang="en-US" sz="2000" dirty="0">
                <a:ea typeface="Alibaba PuHuiTi R" pitchFamily="18" charset="-122"/>
              </a:rPr>
              <a:t>位在内核态的优势，吸引芯片厂从老 </a:t>
            </a:r>
            <a:r>
              <a:rPr kumimoji="1" lang="en-US" altLang="zh-CN" sz="2000" dirty="0">
                <a:ea typeface="Alibaba PuHuiTi R" pitchFamily="18" charset="-122"/>
              </a:rPr>
              <a:t>32</a:t>
            </a:r>
            <a:r>
              <a:rPr kumimoji="1" lang="zh-CN" altLang="en-US" sz="2000" dirty="0">
                <a:ea typeface="Alibaba PuHuiTi R" pitchFamily="18" charset="-122"/>
              </a:rPr>
              <a:t>位</a:t>
            </a:r>
            <a:r>
              <a:rPr kumimoji="1" lang="en-US" altLang="zh-CN" sz="2000" dirty="0">
                <a:ea typeface="Alibaba PuHuiTi R" pitchFamily="18" charset="-122"/>
              </a:rPr>
              <a:t> ISA </a:t>
            </a:r>
            <a:r>
              <a:rPr kumimoji="1" lang="zh-CN" altLang="en-US" sz="2000" dirty="0">
                <a:ea typeface="Alibaba PuHuiTi R" pitchFamily="18" charset="-122"/>
              </a:rPr>
              <a:t>升级到 </a:t>
            </a:r>
            <a:r>
              <a:rPr kumimoji="1" lang="en-US" altLang="zh-CN" sz="2000" dirty="0">
                <a:ea typeface="Alibaba PuHuiTi R" pitchFamily="18" charset="-122"/>
              </a:rPr>
              <a:t>rv64 ISA</a:t>
            </a:r>
            <a:r>
              <a:rPr kumimoji="1" lang="zh-CN" altLang="en-US" sz="2000" dirty="0">
                <a:ea typeface="Alibaba PuHuiTi R" pitchFamily="18" charset="-122"/>
              </a:rPr>
              <a:t>，给 </a:t>
            </a:r>
            <a:r>
              <a:rPr kumimoji="1" lang="en-US" altLang="zh-CN" sz="2000" dirty="0">
                <a:ea typeface="Alibaba PuHuiTi R" pitchFamily="18" charset="-122"/>
              </a:rPr>
              <a:t>RISC-V </a:t>
            </a:r>
            <a:r>
              <a:rPr kumimoji="1" lang="zh-CN" altLang="en-US" sz="2000" dirty="0">
                <a:ea typeface="Alibaba PuHuiTi R" pitchFamily="18" charset="-122"/>
              </a:rPr>
              <a:t>市场带来繁荣。</a:t>
            </a:r>
            <a:endParaRPr kumimoji="1" lang="en-US" altLang="zh-CN" sz="2000" dirty="0">
              <a:ea typeface="Alibaba PuHuiTi R" pitchFamily="18" charset="-122"/>
            </a:endParaRPr>
          </a:p>
        </p:txBody>
      </p:sp>
    </p:spTree>
    <p:extLst>
      <p:ext uri="{BB962C8B-B14F-4D97-AF65-F5344CB8AC3E}">
        <p14:creationId xmlns:p14="http://schemas.microsoft.com/office/powerpoint/2010/main" val="3331228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BC8CB42-24AB-9879-D47F-CAC545610012}"/>
              </a:ext>
            </a:extLst>
          </p:cNvPr>
          <p:cNvSpPr>
            <a:spLocks noGrp="1"/>
          </p:cNvSpPr>
          <p:nvPr>
            <p:ph type="title"/>
          </p:nvPr>
        </p:nvSpPr>
        <p:spPr/>
        <p:txBody>
          <a:bodyPr/>
          <a:lstStyle/>
          <a:p>
            <a:r>
              <a:rPr lang="zh-CN" altLang="en-US" dirty="0">
                <a:solidFill>
                  <a:schemeClr val="bg1"/>
                </a:solidFill>
              </a:rPr>
              <a:t>新</a:t>
            </a:r>
            <a:r>
              <a:rPr lang="en-US" altLang="zh-CN" dirty="0">
                <a:solidFill>
                  <a:schemeClr val="bg1"/>
                </a:solidFill>
              </a:rPr>
              <a:t>32</a:t>
            </a:r>
            <a:r>
              <a:rPr lang="zh-CN" altLang="en-US" dirty="0">
                <a:solidFill>
                  <a:schemeClr val="bg1"/>
                </a:solidFill>
              </a:rPr>
              <a:t>位的商业价值</a:t>
            </a:r>
          </a:p>
        </p:txBody>
      </p:sp>
      <p:sp>
        <p:nvSpPr>
          <p:cNvPr id="8" name="文本占位符 1">
            <a:extLst>
              <a:ext uri="{FF2B5EF4-FFF2-40B4-BE49-F238E27FC236}">
                <a16:creationId xmlns:a16="http://schemas.microsoft.com/office/drawing/2014/main" id="{43C6EC19-4926-F874-2520-ED4AB00DE895}"/>
              </a:ext>
            </a:extLst>
          </p:cNvPr>
          <p:cNvSpPr txBox="1">
            <a:spLocks/>
          </p:cNvSpPr>
          <p:nvPr/>
        </p:nvSpPr>
        <p:spPr>
          <a:xfrm>
            <a:off x="479425" y="887564"/>
            <a:ext cx="9518685" cy="1665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sz="2000" dirty="0"/>
              <a:t>(s</a:t>
            </a:r>
            <a:r>
              <a:rPr kumimoji="1" lang="zh-CN" altLang="en-US" sz="2000" dirty="0"/>
              <a:t>代表内核态，</a:t>
            </a:r>
            <a:r>
              <a:rPr kumimoji="1" lang="en-US" altLang="zh-CN" sz="2000" dirty="0"/>
              <a:t>u</a:t>
            </a:r>
            <a:r>
              <a:rPr kumimoji="1" lang="zh-CN" altLang="en-US" sz="2000" dirty="0"/>
              <a:t>代表用户态</a:t>
            </a:r>
            <a:r>
              <a:rPr kumimoji="1" lang="en-US" altLang="zh-CN" sz="2000" dirty="0"/>
              <a:t>)</a:t>
            </a:r>
          </a:p>
          <a:p>
            <a:r>
              <a:rPr kumimoji="1" lang="zh-CN" altLang="en-US" sz="2000" dirty="0"/>
              <a:t>低端：</a:t>
            </a:r>
            <a:r>
              <a:rPr kumimoji="1" lang="en-US" altLang="zh-CN" sz="2000" dirty="0"/>
              <a:t>s64ilp32</a:t>
            </a:r>
            <a:r>
              <a:rPr kumimoji="1" lang="zh-CN" altLang="en-US" sz="2000" dirty="0"/>
              <a:t> </a:t>
            </a:r>
            <a:r>
              <a:rPr kumimoji="1" lang="en-US" altLang="zh-CN" sz="2000" dirty="0"/>
              <a:t>+ u64ilp32</a:t>
            </a:r>
            <a:r>
              <a:rPr kumimoji="1" lang="zh-CN" altLang="en-US" sz="2000" dirty="0"/>
              <a:t> </a:t>
            </a:r>
            <a:r>
              <a:rPr kumimoji="1" lang="en-US" altLang="zh-CN" sz="2000" dirty="0"/>
              <a:t>(</a:t>
            </a:r>
            <a:r>
              <a:rPr kumimoji="1" lang="zh-CN" altLang="en-US" sz="2000" dirty="0"/>
              <a:t>新</a:t>
            </a:r>
            <a:r>
              <a:rPr kumimoji="1" lang="en-US" altLang="zh-CN" sz="2000" dirty="0"/>
              <a:t>32</a:t>
            </a:r>
            <a:r>
              <a:rPr kumimoji="1" lang="zh-CN" altLang="en-US" sz="2000" dirty="0"/>
              <a:t>位内核态 </a:t>
            </a:r>
            <a:r>
              <a:rPr kumimoji="1" lang="en-US" altLang="zh-CN" sz="2000" dirty="0"/>
              <a:t>+</a:t>
            </a:r>
            <a:r>
              <a:rPr kumimoji="1" lang="zh-CN" altLang="en-US" sz="2000" dirty="0"/>
              <a:t> 新</a:t>
            </a:r>
            <a:r>
              <a:rPr kumimoji="1" lang="en-US" altLang="zh-CN" sz="2000" dirty="0"/>
              <a:t>32</a:t>
            </a:r>
            <a:r>
              <a:rPr kumimoji="1" lang="zh-CN" altLang="en-US" sz="2000" dirty="0"/>
              <a:t>位用户态</a:t>
            </a:r>
            <a:r>
              <a:rPr kumimoji="1" lang="en-US" altLang="zh-CN" sz="2000" dirty="0"/>
              <a:t>)</a:t>
            </a:r>
          </a:p>
          <a:p>
            <a:r>
              <a:rPr kumimoji="1" lang="zh-CN" altLang="en-US" sz="2000" dirty="0"/>
              <a:t>中端：</a:t>
            </a:r>
            <a:r>
              <a:rPr kumimoji="1" lang="en-US" altLang="zh-CN" sz="2000" dirty="0"/>
              <a:t>s64lp64</a:t>
            </a:r>
            <a:r>
              <a:rPr kumimoji="1" lang="zh-CN" altLang="en-US" sz="2000" dirty="0"/>
              <a:t> </a:t>
            </a:r>
            <a:r>
              <a:rPr kumimoji="1" lang="en-US" altLang="zh-CN" sz="2000" dirty="0"/>
              <a:t> + u64ilp32</a:t>
            </a:r>
          </a:p>
          <a:p>
            <a:r>
              <a:rPr kumimoji="1" lang="zh-CN" altLang="en-US" sz="2000" dirty="0"/>
              <a:t>高端：</a:t>
            </a:r>
            <a:r>
              <a:rPr kumimoji="1" lang="en-US" altLang="zh-CN" sz="2000" dirty="0"/>
              <a:t>s64lp64</a:t>
            </a:r>
            <a:r>
              <a:rPr kumimoji="1" lang="zh-CN" altLang="en-US" sz="2000" dirty="0"/>
              <a:t> </a:t>
            </a:r>
            <a:r>
              <a:rPr kumimoji="1" lang="en-US" altLang="zh-CN" sz="2000" dirty="0"/>
              <a:t> + u64ilp32/u64lp64</a:t>
            </a:r>
            <a:r>
              <a:rPr kumimoji="1" lang="zh-CN" altLang="en-US" sz="2000" dirty="0"/>
              <a:t> </a:t>
            </a:r>
            <a:r>
              <a:rPr kumimoji="1" lang="en-US" altLang="zh-CN" sz="2000" dirty="0"/>
              <a:t>(</a:t>
            </a:r>
            <a:r>
              <a:rPr kumimoji="1" lang="zh-CN" altLang="en-US" sz="2000" dirty="0"/>
              <a:t>用户态，</a:t>
            </a:r>
            <a:r>
              <a:rPr kumimoji="1" lang="en-US" altLang="zh-CN" sz="2000" dirty="0"/>
              <a:t>32</a:t>
            </a:r>
            <a:r>
              <a:rPr kumimoji="1" lang="zh-CN" altLang="en-US" sz="2000" dirty="0"/>
              <a:t>位与</a:t>
            </a:r>
            <a:r>
              <a:rPr kumimoji="1" lang="en-US" altLang="zh-CN" sz="2000" dirty="0"/>
              <a:t>64</a:t>
            </a:r>
            <a:r>
              <a:rPr kumimoji="1" lang="zh-CN" altLang="en-US" sz="2000" dirty="0"/>
              <a:t>位的混合部署</a:t>
            </a:r>
            <a:r>
              <a:rPr kumimoji="1" lang="en-US" altLang="zh-CN" sz="2000" dirty="0"/>
              <a:t>)</a:t>
            </a:r>
          </a:p>
        </p:txBody>
      </p:sp>
      <p:sp>
        <p:nvSpPr>
          <p:cNvPr id="9" name="左右箭头 8">
            <a:extLst>
              <a:ext uri="{FF2B5EF4-FFF2-40B4-BE49-F238E27FC236}">
                <a16:creationId xmlns:a16="http://schemas.microsoft.com/office/drawing/2014/main" id="{686E6BD3-853D-3FAF-9C8A-7C4BAFDF0C26}"/>
              </a:ext>
            </a:extLst>
          </p:cNvPr>
          <p:cNvSpPr/>
          <p:nvPr/>
        </p:nvSpPr>
        <p:spPr>
          <a:xfrm>
            <a:off x="367748" y="3826565"/>
            <a:ext cx="11044999" cy="72072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RV64 ISA</a:t>
            </a:r>
            <a:r>
              <a:rPr kumimoji="1" lang="zh-CN" altLang="en-US" sz="2400" dirty="0"/>
              <a:t> </a:t>
            </a:r>
            <a:r>
              <a:rPr kumimoji="1" lang="en-US" altLang="zh-CN" sz="2400" dirty="0"/>
              <a:t>+ Linux</a:t>
            </a:r>
            <a:endParaRPr kumimoji="1" lang="zh-CN" altLang="en-US" sz="2400" dirty="0"/>
          </a:p>
        </p:txBody>
      </p:sp>
      <p:pic>
        <p:nvPicPr>
          <p:cNvPr id="10" name="图片 9">
            <a:extLst>
              <a:ext uri="{FF2B5EF4-FFF2-40B4-BE49-F238E27FC236}">
                <a16:creationId xmlns:a16="http://schemas.microsoft.com/office/drawing/2014/main" id="{AA9EA05D-07DA-3591-A4C5-6BA85D062852}"/>
              </a:ext>
            </a:extLst>
          </p:cNvPr>
          <p:cNvPicPr>
            <a:picLocks noChangeAspect="1"/>
          </p:cNvPicPr>
          <p:nvPr/>
        </p:nvPicPr>
        <p:blipFill>
          <a:blip r:embed="rId2"/>
          <a:stretch>
            <a:fillRect/>
          </a:stretch>
        </p:blipFill>
        <p:spPr>
          <a:xfrm>
            <a:off x="902934" y="2841704"/>
            <a:ext cx="1490767" cy="1070117"/>
          </a:xfrm>
          <a:prstGeom prst="rect">
            <a:avLst/>
          </a:prstGeom>
        </p:spPr>
      </p:pic>
      <p:pic>
        <p:nvPicPr>
          <p:cNvPr id="11" name="图片 10">
            <a:extLst>
              <a:ext uri="{FF2B5EF4-FFF2-40B4-BE49-F238E27FC236}">
                <a16:creationId xmlns:a16="http://schemas.microsoft.com/office/drawing/2014/main" id="{87B95C93-A5E5-214A-83A5-E43777ABA9E4}"/>
              </a:ext>
            </a:extLst>
          </p:cNvPr>
          <p:cNvPicPr>
            <a:picLocks noChangeAspect="1"/>
          </p:cNvPicPr>
          <p:nvPr/>
        </p:nvPicPr>
        <p:blipFill>
          <a:blip r:embed="rId3"/>
          <a:stretch>
            <a:fillRect/>
          </a:stretch>
        </p:blipFill>
        <p:spPr>
          <a:xfrm>
            <a:off x="7856688" y="2822872"/>
            <a:ext cx="1709892" cy="1079825"/>
          </a:xfrm>
          <a:prstGeom prst="rect">
            <a:avLst/>
          </a:prstGeom>
        </p:spPr>
      </p:pic>
      <p:sp>
        <p:nvSpPr>
          <p:cNvPr id="12" name="文本框 11">
            <a:extLst>
              <a:ext uri="{FF2B5EF4-FFF2-40B4-BE49-F238E27FC236}">
                <a16:creationId xmlns:a16="http://schemas.microsoft.com/office/drawing/2014/main" id="{EC213B74-F855-CB08-388C-9552E229E36A}"/>
              </a:ext>
            </a:extLst>
          </p:cNvPr>
          <p:cNvSpPr txBox="1"/>
          <p:nvPr/>
        </p:nvSpPr>
        <p:spPr>
          <a:xfrm>
            <a:off x="5358654" y="2929768"/>
            <a:ext cx="661391" cy="830997"/>
          </a:xfrm>
          <a:prstGeom prst="rect">
            <a:avLst/>
          </a:prstGeom>
          <a:noFill/>
        </p:spPr>
        <p:txBody>
          <a:bodyPr wrap="square" rtlCol="0">
            <a:spAutoFit/>
          </a:bodyPr>
          <a:lstStyle/>
          <a:p>
            <a:r>
              <a:rPr kumimoji="1" lang="en-US" altLang="zh-CN" sz="4800" dirty="0"/>
              <a:t>…</a:t>
            </a:r>
            <a:endParaRPr kumimoji="1" lang="zh-CN" altLang="en-US" sz="4800" dirty="0"/>
          </a:p>
        </p:txBody>
      </p:sp>
      <p:sp>
        <p:nvSpPr>
          <p:cNvPr id="15" name="文本框 14">
            <a:extLst>
              <a:ext uri="{FF2B5EF4-FFF2-40B4-BE49-F238E27FC236}">
                <a16:creationId xmlns:a16="http://schemas.microsoft.com/office/drawing/2014/main" id="{DAEE5158-80B2-1A24-9451-5F44A3B3196A}"/>
              </a:ext>
            </a:extLst>
          </p:cNvPr>
          <p:cNvSpPr txBox="1"/>
          <p:nvPr/>
        </p:nvSpPr>
        <p:spPr>
          <a:xfrm>
            <a:off x="4049979" y="4783600"/>
            <a:ext cx="4119745" cy="1384995"/>
          </a:xfrm>
          <a:prstGeom prst="rect">
            <a:avLst/>
          </a:prstGeom>
          <a:noFill/>
        </p:spPr>
        <p:txBody>
          <a:bodyPr wrap="square">
            <a:spAutoFit/>
          </a:bodyPr>
          <a:lstStyle/>
          <a:p>
            <a:pPr marL="342900" indent="-342900">
              <a:buFont typeface="Arial" panose="020B0604020202020204" pitchFamily="34" charset="0"/>
              <a:buChar char="•"/>
            </a:pPr>
            <a:r>
              <a:rPr kumimoji="1" lang="zh-CN" altLang="en-US" sz="2800" dirty="0"/>
              <a:t>软件生态，无缝衔接</a:t>
            </a:r>
            <a:endParaRPr kumimoji="1" lang="en-US" altLang="zh-CN" sz="2800" dirty="0"/>
          </a:p>
          <a:p>
            <a:pPr marL="342900" indent="-342900">
              <a:buFont typeface="Arial" panose="020B0604020202020204" pitchFamily="34" charset="0"/>
              <a:buChar char="•"/>
            </a:pPr>
            <a:r>
              <a:rPr kumimoji="1" lang="zh-CN" altLang="en-US" sz="2800" dirty="0"/>
              <a:t>产品迭代，从容淡定</a:t>
            </a:r>
            <a:endParaRPr kumimoji="1" lang="en-US" altLang="zh-CN" sz="2800" dirty="0"/>
          </a:p>
          <a:p>
            <a:pPr marL="342900" indent="-342900">
              <a:buFont typeface="Arial" panose="020B0604020202020204" pitchFamily="34" charset="0"/>
              <a:buChar char="•"/>
            </a:pPr>
            <a:r>
              <a:rPr kumimoji="1" lang="zh-CN" altLang="en-US" sz="2800" dirty="0"/>
              <a:t>人才培养，循序渐进</a:t>
            </a:r>
            <a:endParaRPr kumimoji="1" lang="en-US" altLang="zh-CN" sz="2800" dirty="0"/>
          </a:p>
        </p:txBody>
      </p:sp>
      <p:sp>
        <p:nvSpPr>
          <p:cNvPr id="18" name="文本框 17">
            <a:extLst>
              <a:ext uri="{FF2B5EF4-FFF2-40B4-BE49-F238E27FC236}">
                <a16:creationId xmlns:a16="http://schemas.microsoft.com/office/drawing/2014/main" id="{9D3050C6-11B5-1B96-85E9-833109425B24}"/>
              </a:ext>
            </a:extLst>
          </p:cNvPr>
          <p:cNvSpPr txBox="1"/>
          <p:nvPr/>
        </p:nvSpPr>
        <p:spPr>
          <a:xfrm>
            <a:off x="2311608" y="3607044"/>
            <a:ext cx="1210403" cy="338554"/>
          </a:xfrm>
          <a:prstGeom prst="rect">
            <a:avLst/>
          </a:prstGeom>
          <a:noFill/>
        </p:spPr>
        <p:txBody>
          <a:bodyPr wrap="square" rtlCol="0">
            <a:spAutoFit/>
          </a:bodyPr>
          <a:lstStyle/>
          <a:p>
            <a:r>
              <a:rPr kumimoji="1" lang="zh-CN" altLang="en-US" sz="1600" dirty="0"/>
              <a:t>单核</a:t>
            </a:r>
            <a:r>
              <a:rPr kumimoji="1" lang="en-US" altLang="zh-CN" sz="1600" dirty="0"/>
              <a:t>64MB</a:t>
            </a:r>
            <a:endParaRPr kumimoji="1" lang="zh-CN" altLang="en-US" sz="1600" dirty="0"/>
          </a:p>
        </p:txBody>
      </p:sp>
      <p:sp>
        <p:nvSpPr>
          <p:cNvPr id="19" name="文本框 18">
            <a:extLst>
              <a:ext uri="{FF2B5EF4-FFF2-40B4-BE49-F238E27FC236}">
                <a16:creationId xmlns:a16="http://schemas.microsoft.com/office/drawing/2014/main" id="{BBB62CB3-9A23-FFDC-3DC0-0AB431507A42}"/>
              </a:ext>
            </a:extLst>
          </p:cNvPr>
          <p:cNvSpPr txBox="1"/>
          <p:nvPr/>
        </p:nvSpPr>
        <p:spPr>
          <a:xfrm>
            <a:off x="9759543" y="3590252"/>
            <a:ext cx="1293251" cy="338554"/>
          </a:xfrm>
          <a:prstGeom prst="rect">
            <a:avLst/>
          </a:prstGeom>
          <a:noFill/>
        </p:spPr>
        <p:txBody>
          <a:bodyPr wrap="square" rtlCol="0">
            <a:spAutoFit/>
          </a:bodyPr>
          <a:lstStyle/>
          <a:p>
            <a:r>
              <a:rPr kumimoji="1" lang="en-US" altLang="zh-CN" sz="1600" dirty="0"/>
              <a:t>128</a:t>
            </a:r>
            <a:r>
              <a:rPr kumimoji="1" lang="zh-CN" altLang="en-US" sz="1600" dirty="0"/>
              <a:t>核</a:t>
            </a:r>
            <a:r>
              <a:rPr kumimoji="1" lang="en-US" altLang="zh-CN" sz="1600" dirty="0"/>
              <a:t>256GB</a:t>
            </a:r>
            <a:endParaRPr kumimoji="1" lang="zh-CN" altLang="en-US" sz="1600" dirty="0"/>
          </a:p>
        </p:txBody>
      </p:sp>
    </p:spTree>
    <p:extLst>
      <p:ext uri="{BB962C8B-B14F-4D97-AF65-F5344CB8AC3E}">
        <p14:creationId xmlns:p14="http://schemas.microsoft.com/office/powerpoint/2010/main" val="1943986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BC8CB42-24AB-9879-D47F-CAC545610012}"/>
              </a:ext>
            </a:extLst>
          </p:cNvPr>
          <p:cNvSpPr>
            <a:spLocks noGrp="1"/>
          </p:cNvSpPr>
          <p:nvPr>
            <p:ph type="title"/>
          </p:nvPr>
        </p:nvSpPr>
        <p:spPr/>
        <p:txBody>
          <a:bodyPr/>
          <a:lstStyle/>
          <a:p>
            <a:r>
              <a:rPr lang="zh-CN" altLang="en-US" dirty="0">
                <a:solidFill>
                  <a:schemeClr val="bg1"/>
                </a:solidFill>
              </a:rPr>
              <a:t>新</a:t>
            </a:r>
            <a:r>
              <a:rPr lang="en-US" altLang="zh-CN" dirty="0">
                <a:solidFill>
                  <a:schemeClr val="bg1"/>
                </a:solidFill>
              </a:rPr>
              <a:t>32</a:t>
            </a:r>
            <a:r>
              <a:rPr lang="zh-CN" altLang="en-US" dirty="0">
                <a:solidFill>
                  <a:schemeClr val="bg1"/>
                </a:solidFill>
              </a:rPr>
              <a:t>位进展</a:t>
            </a:r>
          </a:p>
        </p:txBody>
      </p:sp>
      <p:sp>
        <p:nvSpPr>
          <p:cNvPr id="2" name="文本框 1">
            <a:extLst>
              <a:ext uri="{FF2B5EF4-FFF2-40B4-BE49-F238E27FC236}">
                <a16:creationId xmlns:a16="http://schemas.microsoft.com/office/drawing/2014/main" id="{BD462DFA-36D6-AF63-48B1-A8D9D7C996BC}"/>
              </a:ext>
            </a:extLst>
          </p:cNvPr>
          <p:cNvSpPr txBox="1"/>
          <p:nvPr/>
        </p:nvSpPr>
        <p:spPr>
          <a:xfrm>
            <a:off x="752846" y="1354346"/>
            <a:ext cx="9555719" cy="4955203"/>
          </a:xfrm>
          <a:prstGeom prst="rect">
            <a:avLst/>
          </a:prstGeom>
          <a:noFill/>
        </p:spPr>
        <p:txBody>
          <a:bodyPr wrap="square" rtlCol="0">
            <a:spAutoFit/>
          </a:bodyPr>
          <a:lstStyle/>
          <a:p>
            <a:r>
              <a:rPr kumimoji="1" lang="zh-CN" altLang="en-US" dirty="0"/>
              <a:t>目前在 </a:t>
            </a:r>
            <a:r>
              <a:rPr kumimoji="1" lang="en-US" altLang="zh-CN" dirty="0"/>
              <a:t>Fedora </a:t>
            </a:r>
            <a:r>
              <a:rPr kumimoji="1" lang="zh-CN" altLang="en-US" dirty="0"/>
              <a:t>社区，与中科院软件所</a:t>
            </a:r>
            <a:r>
              <a:rPr kumimoji="1" lang="en" altLang="zh-CN" dirty="0"/>
              <a:t>PLCT</a:t>
            </a:r>
            <a:r>
              <a:rPr kumimoji="1" lang="zh-CN" altLang="en-US" dirty="0"/>
              <a:t>实验室合作，组建了新</a:t>
            </a:r>
            <a:r>
              <a:rPr kumimoji="1" lang="en-US" altLang="zh-CN" dirty="0"/>
              <a:t>32</a:t>
            </a:r>
            <a:r>
              <a:rPr kumimoji="1" lang="zh-CN" altLang="en-US" dirty="0"/>
              <a:t>位开发团队：</a:t>
            </a:r>
            <a:endParaRPr kumimoji="1" lang="en-US" altLang="zh-CN" dirty="0"/>
          </a:p>
          <a:p>
            <a:endParaRPr kumimoji="1" lang="en-US" altLang="zh-CN" dirty="0"/>
          </a:p>
          <a:p>
            <a:r>
              <a:rPr kumimoji="1" lang="en-US" altLang="zh-CN" dirty="0"/>
              <a:t>GCC </a:t>
            </a:r>
            <a:r>
              <a:rPr kumimoji="1" lang="zh-CN" altLang="en-US" dirty="0"/>
              <a:t>组：</a:t>
            </a:r>
            <a:r>
              <a:rPr kumimoji="1" lang="en-US" altLang="zh-CN" dirty="0"/>
              <a:t>	</a:t>
            </a:r>
            <a:r>
              <a:rPr kumimoji="1" lang="zh-CN" altLang="en-US" dirty="0"/>
              <a:t>廖士华，陈嘉炜</a:t>
            </a:r>
            <a:endParaRPr kumimoji="1" lang="en-US" altLang="zh-CN" dirty="0"/>
          </a:p>
          <a:p>
            <a:r>
              <a:rPr kumimoji="1" lang="zh-CN" altLang="en-US" dirty="0"/>
              <a:t>性能分析组：</a:t>
            </a:r>
            <a:r>
              <a:rPr kumimoji="1" lang="en-US" altLang="zh-CN" dirty="0"/>
              <a:t>	</a:t>
            </a:r>
            <a:r>
              <a:rPr kumimoji="1" lang="zh-CN" altLang="en-US" dirty="0"/>
              <a:t>王俊强，陈小欧</a:t>
            </a:r>
            <a:endParaRPr kumimoji="1" lang="en-US" altLang="zh-CN" dirty="0"/>
          </a:p>
          <a:p>
            <a:r>
              <a:rPr kumimoji="1" lang="en-US" altLang="zh-CN" dirty="0"/>
              <a:t>FEDORA</a:t>
            </a:r>
            <a:r>
              <a:rPr kumimoji="1" lang="zh-CN" altLang="en-US" dirty="0"/>
              <a:t>：</a:t>
            </a:r>
            <a:r>
              <a:rPr kumimoji="1" lang="en-US" altLang="zh-CN" dirty="0"/>
              <a:t>	</a:t>
            </a:r>
            <a:r>
              <a:rPr kumimoji="1" lang="zh-CN" altLang="en-US" dirty="0"/>
              <a:t>张松松，傅炜</a:t>
            </a:r>
            <a:endParaRPr kumimoji="1" lang="en-US" altLang="zh-CN" dirty="0"/>
          </a:p>
          <a:p>
            <a:r>
              <a:rPr kumimoji="1" lang="en-US" altLang="zh-CN" dirty="0"/>
              <a:t>QEMU</a:t>
            </a:r>
            <a:r>
              <a:rPr kumimoji="1" lang="zh-CN" altLang="en-US" dirty="0"/>
              <a:t>：</a:t>
            </a:r>
            <a:r>
              <a:rPr kumimoji="1" lang="en-US" altLang="zh-CN" dirty="0"/>
              <a:t>		</a:t>
            </a:r>
            <a:r>
              <a:rPr kumimoji="1" lang="zh-CN" altLang="en-US" dirty="0"/>
              <a:t>李威威</a:t>
            </a:r>
            <a:endParaRPr kumimoji="1" lang="en-US" altLang="zh-CN" dirty="0"/>
          </a:p>
          <a:p>
            <a:endParaRPr kumimoji="1" lang="en-US" altLang="zh-CN" dirty="0"/>
          </a:p>
          <a:p>
            <a:r>
              <a:rPr kumimoji="1" lang="zh-CN" altLang="en-US" dirty="0"/>
              <a:t>目前状态：</a:t>
            </a:r>
            <a:endParaRPr kumimoji="1" lang="en-US" altLang="zh-CN" dirty="0"/>
          </a:p>
          <a:p>
            <a:pPr marL="285750" indent="-285750">
              <a:buFont typeface="Arial" panose="020B0604020202020204" pitchFamily="34" charset="0"/>
              <a:buChar char="•"/>
            </a:pPr>
            <a:r>
              <a:rPr kumimoji="1" lang="zh-CN" altLang="en-US" dirty="0"/>
              <a:t>内核 </a:t>
            </a:r>
            <a:r>
              <a:rPr kumimoji="1" lang="en-US" altLang="zh-CN" dirty="0"/>
              <a:t>u64ilp32 </a:t>
            </a:r>
            <a:r>
              <a:rPr kumimoji="1" lang="zh-CN" altLang="en-US" dirty="0"/>
              <a:t>用户态 </a:t>
            </a:r>
            <a:r>
              <a:rPr kumimoji="1" lang="en-US" altLang="zh-CN" dirty="0"/>
              <a:t>ABI </a:t>
            </a:r>
            <a:r>
              <a:rPr kumimoji="1" lang="zh-CN" altLang="en-US" dirty="0"/>
              <a:t>支持（完成，待压测）</a:t>
            </a:r>
            <a:endParaRPr kumimoji="1" lang="en-US" altLang="zh-CN" dirty="0"/>
          </a:p>
          <a:p>
            <a:pPr marL="285750" indent="-285750">
              <a:buFont typeface="Arial" panose="020B0604020202020204" pitchFamily="34" charset="0"/>
              <a:buChar char="•"/>
            </a:pPr>
            <a:r>
              <a:rPr kumimoji="1" lang="zh-CN" altLang="en-US" dirty="0"/>
              <a:t>内核 </a:t>
            </a:r>
            <a:r>
              <a:rPr kumimoji="1" lang="en-US" altLang="zh-CN" dirty="0"/>
              <a:t>s64ilp32 </a:t>
            </a:r>
            <a:r>
              <a:rPr kumimoji="1" lang="zh-CN" altLang="en-US" dirty="0"/>
              <a:t>支持（完成）</a:t>
            </a:r>
            <a:endParaRPr kumimoji="1" lang="en-US" altLang="zh-CN" dirty="0"/>
          </a:p>
          <a:p>
            <a:pPr marL="285750" indent="-285750">
              <a:buFont typeface="Arial" panose="020B0604020202020204" pitchFamily="34" charset="0"/>
              <a:buChar char="•"/>
            </a:pPr>
            <a:r>
              <a:rPr kumimoji="1" lang="en-US" altLang="zh-CN" b="1" dirty="0"/>
              <a:t>GCC </a:t>
            </a:r>
            <a:r>
              <a:rPr kumimoji="1" lang="zh-CN" altLang="en-US" b="1" dirty="0"/>
              <a:t>遗留 </a:t>
            </a:r>
            <a:r>
              <a:rPr kumimoji="1" lang="en-US" altLang="zh-CN" b="1" dirty="0"/>
              <a:t>BUG</a:t>
            </a:r>
            <a:r>
              <a:rPr kumimoji="1" lang="zh-CN" altLang="en-US" b="1" dirty="0"/>
              <a:t>，性能优化（重点）</a:t>
            </a:r>
            <a:endParaRPr kumimoji="1" lang="en-US" altLang="zh-CN" b="1" dirty="0"/>
          </a:p>
          <a:p>
            <a:pPr marL="285750" indent="-285750">
              <a:buFont typeface="Arial" panose="020B0604020202020204" pitchFamily="34" charset="0"/>
              <a:buChar char="•"/>
            </a:pPr>
            <a:r>
              <a:rPr kumimoji="1" lang="en-US" altLang="zh-CN" b="1" dirty="0"/>
              <a:t>32</a:t>
            </a:r>
            <a:r>
              <a:rPr kumimoji="1" lang="zh-CN" altLang="en-US" b="1" dirty="0"/>
              <a:t>位栈空间布局（重点）</a:t>
            </a:r>
            <a:endParaRPr kumimoji="1" lang="en-US" altLang="zh-CN" b="1" dirty="0"/>
          </a:p>
          <a:p>
            <a:pPr marL="285750" indent="-285750">
              <a:buFont typeface="Arial" panose="020B0604020202020204" pitchFamily="34" charset="0"/>
              <a:buChar char="•"/>
            </a:pPr>
            <a:r>
              <a:rPr kumimoji="1" lang="zh-CN" altLang="en-US" dirty="0"/>
              <a:t>零扩展寻址（待开发）</a:t>
            </a:r>
            <a:endParaRPr kumimoji="1" lang="en-US" altLang="zh-CN" dirty="0"/>
          </a:p>
          <a:p>
            <a:pPr marL="285750" indent="-285750">
              <a:buFont typeface="Arial" panose="020B0604020202020204" pitchFamily="34" charset="0"/>
              <a:buChar char="•"/>
            </a:pPr>
            <a:r>
              <a:rPr kumimoji="1" lang="en-US" altLang="zh-CN" dirty="0"/>
              <a:t>SPEC2006/2017 </a:t>
            </a:r>
            <a:r>
              <a:rPr kumimoji="1" lang="zh-CN" altLang="en-US" dirty="0"/>
              <a:t>优化（持续进行）</a:t>
            </a:r>
            <a:endParaRPr kumimoji="1" lang="en-US" altLang="zh-CN" dirty="0"/>
          </a:p>
          <a:p>
            <a:pPr marL="285750" indent="-285750">
              <a:buFont typeface="Arial" panose="020B0604020202020204" pitchFamily="34" charset="0"/>
              <a:buChar char="•"/>
            </a:pPr>
            <a:r>
              <a:rPr kumimoji="1" lang="zh-CN" altLang="en-US" dirty="0"/>
              <a:t>新</a:t>
            </a:r>
            <a:r>
              <a:rPr kumimoji="1" lang="en-US" altLang="zh-CN" dirty="0"/>
              <a:t>32</a:t>
            </a:r>
            <a:r>
              <a:rPr kumimoji="1" lang="zh-CN" altLang="en-US" dirty="0"/>
              <a:t>位 </a:t>
            </a:r>
            <a:r>
              <a:rPr kumimoji="1" lang="en-US" altLang="zh-CN" dirty="0"/>
              <a:t>Fedora bring up</a:t>
            </a:r>
            <a:r>
              <a:rPr kumimoji="1" lang="zh-CN" altLang="en-US" dirty="0"/>
              <a:t>（完成基础</a:t>
            </a:r>
            <a:r>
              <a:rPr kumimoji="1" lang="en-US" altLang="zh-CN" dirty="0"/>
              <a:t> Console</a:t>
            </a:r>
            <a:r>
              <a:rPr kumimoji="1" lang="zh-CN" altLang="en-US" dirty="0"/>
              <a:t>，</a:t>
            </a:r>
            <a:r>
              <a:rPr kumimoji="1" lang="en-US" altLang="zh-CN" dirty="0"/>
              <a:t>50%</a:t>
            </a:r>
            <a:r>
              <a:rPr kumimoji="1" lang="zh-CN" altLang="en-US" dirty="0"/>
              <a:t>）</a:t>
            </a:r>
            <a:endParaRPr kumimoji="1" lang="en-US" altLang="zh-CN" dirty="0"/>
          </a:p>
          <a:p>
            <a:pPr marL="285750" indent="-285750">
              <a:buFont typeface="Arial" panose="020B0604020202020204" pitchFamily="34" charset="0"/>
              <a:buChar char="•"/>
            </a:pPr>
            <a:endParaRPr kumimoji="1" lang="en-US" altLang="zh-CN" dirty="0"/>
          </a:p>
          <a:p>
            <a:r>
              <a:rPr kumimoji="1" lang="zh-CN" altLang="en-US" sz="2800" b="1" dirty="0"/>
              <a:t>目标：</a:t>
            </a:r>
            <a:r>
              <a:rPr kumimoji="1" lang="en-US" altLang="zh-CN" sz="2800" b="1" dirty="0"/>
              <a:t>2023</a:t>
            </a:r>
            <a:r>
              <a:rPr kumimoji="1" lang="zh-CN" altLang="en-US" sz="2800" b="1" dirty="0"/>
              <a:t>年，发布全球首款新</a:t>
            </a:r>
            <a:r>
              <a:rPr kumimoji="1" lang="en-US" altLang="zh-CN" sz="2800" b="1" dirty="0"/>
              <a:t>32</a:t>
            </a:r>
            <a:r>
              <a:rPr kumimoji="1" lang="zh-CN" altLang="en-US" sz="2800" b="1" dirty="0"/>
              <a:t>位 </a:t>
            </a:r>
            <a:r>
              <a:rPr kumimoji="1" lang="en-US" altLang="zh-CN" sz="2800" b="1" dirty="0"/>
              <a:t>Fedora</a:t>
            </a:r>
          </a:p>
        </p:txBody>
      </p:sp>
    </p:spTree>
    <p:extLst>
      <p:ext uri="{BB962C8B-B14F-4D97-AF65-F5344CB8AC3E}">
        <p14:creationId xmlns:p14="http://schemas.microsoft.com/office/powerpoint/2010/main" val="1819047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51E9A92-2CAA-865A-8AD9-E5ECBB82343A}"/>
              </a:ext>
            </a:extLst>
          </p:cNvPr>
          <p:cNvSpPr>
            <a:spLocks noGrp="1"/>
          </p:cNvSpPr>
          <p:nvPr>
            <p:ph idx="1"/>
          </p:nvPr>
        </p:nvSpPr>
        <p:spPr/>
        <p:txBody>
          <a:bodyPr>
            <a:normAutofit fontScale="92500" lnSpcReduction="10000"/>
          </a:bodyPr>
          <a:lstStyle/>
          <a:p>
            <a:pPr algn="l">
              <a:spcBef>
                <a:spcPts val="1200"/>
              </a:spcBef>
            </a:pPr>
            <a:r>
              <a:rPr lang="zh-CN" altLang="en-US" sz="1800" b="0" i="0" dirty="0">
                <a:solidFill>
                  <a:srgbClr val="2F5496"/>
                </a:solidFill>
                <a:effectLst/>
                <a:latin typeface="Calibri Light" panose="020F0302020204030204" pitchFamily="34" charset="0"/>
                <a:ea typeface="DengXian Light" panose="02010600030101010101" pitchFamily="2" charset="-122"/>
              </a:rPr>
              <a:t>背景及目标</a:t>
            </a:r>
            <a:endParaRPr lang="zh-CN" altLang="en-US" sz="1800" b="0" i="0" dirty="0">
              <a:solidFill>
                <a:srgbClr val="2F5496"/>
              </a:solidFill>
              <a:effectLst/>
              <a:latin typeface="Calibri Light" panose="020F0302020204030204" pitchFamily="34" charset="0"/>
            </a:endParaRPr>
          </a:p>
          <a:p>
            <a:pPr algn="just"/>
            <a:r>
              <a:rPr lang="en" altLang="zh-CN" sz="1800" b="0" i="0" dirty="0">
                <a:solidFill>
                  <a:srgbClr val="000000"/>
                </a:solidFill>
                <a:effectLst/>
                <a:latin typeface="Georgia" panose="02040502050405020303" pitchFamily="18" charset="0"/>
              </a:rPr>
              <a:t>RISC-V </a:t>
            </a:r>
            <a:r>
              <a:rPr lang="zh-CN" altLang="en-US" sz="1800" b="0" i="0" dirty="0">
                <a:solidFill>
                  <a:srgbClr val="000000"/>
                </a:solidFill>
                <a:effectLst/>
                <a:latin typeface="Georgia" panose="02040502050405020303" pitchFamily="18" charset="0"/>
                <a:ea typeface="SimSong" panose="02020300000000000000" pitchFamily="18" charset="-122"/>
              </a:rPr>
              <a:t>已经在</a:t>
            </a:r>
            <a:r>
              <a:rPr lang="en" altLang="zh-CN" sz="1800" b="0" i="0" dirty="0">
                <a:solidFill>
                  <a:srgbClr val="000000"/>
                </a:solidFill>
                <a:effectLst/>
                <a:latin typeface="Georgia" panose="02040502050405020303" pitchFamily="18" charset="0"/>
              </a:rPr>
              <a:t>MCU/IoT </a:t>
            </a:r>
            <a:r>
              <a:rPr lang="zh-CN" altLang="en-US" sz="1800" b="0" i="0" dirty="0">
                <a:solidFill>
                  <a:srgbClr val="000000"/>
                </a:solidFill>
                <a:effectLst/>
                <a:latin typeface="Georgia" panose="02040502050405020303" pitchFamily="18" charset="0"/>
                <a:ea typeface="SimSong" panose="02020300000000000000" pitchFamily="18" charset="-122"/>
              </a:rPr>
              <a:t>等领域有了数十亿的出货，正在朝着桌面计算、</a:t>
            </a:r>
            <a:r>
              <a:rPr lang="en" altLang="zh-CN" sz="1800" b="0" i="0" dirty="0">
                <a:solidFill>
                  <a:srgbClr val="000000"/>
                </a:solidFill>
                <a:effectLst/>
                <a:latin typeface="Georgia" panose="02040502050405020303" pitchFamily="18" charset="0"/>
              </a:rPr>
              <a:t>HPC</a:t>
            </a:r>
            <a:r>
              <a:rPr lang="zh-CN" altLang="en" sz="1800" b="0" i="0" dirty="0">
                <a:solidFill>
                  <a:srgbClr val="000000"/>
                </a:solidFill>
                <a:effectLst/>
                <a:latin typeface="Georgia" panose="02040502050405020303" pitchFamily="18" charset="0"/>
                <a:ea typeface="SimSong" panose="02020300000000000000" pitchFamily="18" charset="-122"/>
              </a:rPr>
              <a:t>、</a:t>
            </a:r>
            <a:r>
              <a:rPr lang="en" altLang="zh-CN" sz="1800" b="0" i="0" dirty="0">
                <a:solidFill>
                  <a:srgbClr val="000000"/>
                </a:solidFill>
                <a:effectLst/>
                <a:latin typeface="Georgia" panose="02040502050405020303" pitchFamily="18" charset="0"/>
              </a:rPr>
              <a:t>AI</a:t>
            </a:r>
            <a:r>
              <a:rPr lang="zh-CN" altLang="en" sz="1800" b="0" i="0" dirty="0">
                <a:solidFill>
                  <a:srgbClr val="000000"/>
                </a:solidFill>
                <a:effectLst/>
                <a:latin typeface="Georgia" panose="02040502050405020303" pitchFamily="18" charset="0"/>
                <a:ea typeface="SimSong" panose="02020300000000000000" pitchFamily="18" charset="-122"/>
              </a:rPr>
              <a:t>、</a:t>
            </a:r>
            <a:r>
              <a:rPr lang="zh-CN" altLang="en-US" sz="1800" b="0" i="0" dirty="0">
                <a:solidFill>
                  <a:srgbClr val="000000"/>
                </a:solidFill>
                <a:effectLst/>
                <a:latin typeface="Georgia" panose="02040502050405020303" pitchFamily="18" charset="0"/>
                <a:ea typeface="SimSong" panose="02020300000000000000" pitchFamily="18" charset="-122"/>
              </a:rPr>
              <a:t>数据中心等大算力领域挑战。相比于嵌入式和物联网领域的软件生态，桌面及服务器的软件生态丰富，需要移植和优化的工作量是巨大的。</a:t>
            </a:r>
            <a:endParaRPr lang="zh-CN" altLang="en-US" sz="1800" b="0" i="0" dirty="0">
              <a:solidFill>
                <a:srgbClr val="000000"/>
              </a:solidFill>
              <a:effectLst/>
              <a:latin typeface="Georgia" panose="02040502050405020303" pitchFamily="18" charset="0"/>
            </a:endParaRPr>
          </a:p>
          <a:p>
            <a:pPr algn="just"/>
            <a:r>
              <a:rPr lang="zh-CN" altLang="en-US" sz="1800" b="0" i="0" dirty="0">
                <a:solidFill>
                  <a:srgbClr val="000000"/>
                </a:solidFill>
                <a:effectLst/>
                <a:latin typeface="Georgia" panose="02040502050405020303" pitchFamily="18" charset="0"/>
                <a:ea typeface="SimSong" panose="02020300000000000000" pitchFamily="18" charset="-122"/>
              </a:rPr>
              <a:t>过去几年</a:t>
            </a:r>
            <a:r>
              <a:rPr lang="en" altLang="zh-CN" sz="1800" b="0" i="0" dirty="0">
                <a:solidFill>
                  <a:srgbClr val="000000"/>
                </a:solidFill>
                <a:effectLst/>
                <a:latin typeface="Georgia" panose="02040502050405020303" pitchFamily="18" charset="0"/>
              </a:rPr>
              <a:t>PLCT</a:t>
            </a:r>
            <a:r>
              <a:rPr lang="zh-CN" altLang="en-US" sz="1800" b="0" i="0" dirty="0">
                <a:solidFill>
                  <a:srgbClr val="000000"/>
                </a:solidFill>
                <a:effectLst/>
                <a:latin typeface="Georgia" panose="02040502050405020303" pitchFamily="18" charset="0"/>
                <a:ea typeface="SimSong" panose="02020300000000000000" pitchFamily="18" charset="-122"/>
              </a:rPr>
              <a:t>实验室与全球技术团队和贡献者一起，投入了大量的资金和人力完善</a:t>
            </a:r>
            <a:r>
              <a:rPr lang="en" altLang="zh-CN" sz="1800" b="0" i="0" dirty="0">
                <a:solidFill>
                  <a:srgbClr val="000000"/>
                </a:solidFill>
                <a:effectLst/>
                <a:latin typeface="Georgia" panose="02040502050405020303" pitchFamily="18" charset="0"/>
              </a:rPr>
              <a:t>RISC-V </a:t>
            </a:r>
            <a:r>
              <a:rPr lang="zh-CN" altLang="en-US" sz="1800" b="0" i="0" dirty="0">
                <a:solidFill>
                  <a:srgbClr val="000000"/>
                </a:solidFill>
                <a:effectLst/>
                <a:latin typeface="Georgia" panose="02040502050405020303" pitchFamily="18" charset="0"/>
                <a:ea typeface="SimSong" panose="02020300000000000000" pitchFamily="18" charset="-122"/>
              </a:rPr>
              <a:t>开源软件生态，取得了很高的阶段性成果。今天，几乎所有流行的</a:t>
            </a:r>
            <a:r>
              <a:rPr lang="en" altLang="zh-CN" sz="1800" b="0" i="0" dirty="0">
                <a:solidFill>
                  <a:srgbClr val="000000"/>
                </a:solidFill>
                <a:effectLst/>
                <a:latin typeface="Georgia" panose="02040502050405020303" pitchFamily="18" charset="0"/>
              </a:rPr>
              <a:t>Linux</a:t>
            </a:r>
            <a:r>
              <a:rPr lang="zh-CN" altLang="en-US" sz="1800" b="0" i="0" dirty="0">
                <a:solidFill>
                  <a:srgbClr val="000000"/>
                </a:solidFill>
                <a:effectLst/>
                <a:latin typeface="Georgia" panose="02040502050405020303" pitchFamily="18" charset="0"/>
                <a:ea typeface="SimSong" panose="02020300000000000000" pitchFamily="18" charset="-122"/>
              </a:rPr>
              <a:t>操作系统发行版已经或正在积极支持</a:t>
            </a:r>
            <a:r>
              <a:rPr lang="en" altLang="zh-CN" sz="1800" b="0" i="0" dirty="0">
                <a:solidFill>
                  <a:srgbClr val="000000"/>
                </a:solidFill>
                <a:effectLst/>
                <a:latin typeface="Georgia" panose="02040502050405020303" pitchFamily="18" charset="0"/>
              </a:rPr>
              <a:t>RISC-V</a:t>
            </a:r>
            <a:r>
              <a:rPr lang="zh-CN" altLang="en-US" sz="1800" b="0" i="0" dirty="0">
                <a:solidFill>
                  <a:srgbClr val="000000"/>
                </a:solidFill>
                <a:effectLst/>
                <a:latin typeface="Georgia" panose="02040502050405020303" pitchFamily="18" charset="0"/>
                <a:ea typeface="SimSong" panose="02020300000000000000" pitchFamily="18" charset="-122"/>
              </a:rPr>
              <a:t>架构，</a:t>
            </a:r>
            <a:r>
              <a:rPr lang="en" altLang="zh-CN" sz="1800" b="0" i="0" dirty="0">
                <a:solidFill>
                  <a:srgbClr val="000000"/>
                </a:solidFill>
                <a:effectLst/>
                <a:latin typeface="Georgia" panose="02040502050405020303" pitchFamily="18" charset="0"/>
              </a:rPr>
              <a:t>GNU Toolchain</a:t>
            </a:r>
            <a:r>
              <a:rPr lang="zh-CN" altLang="en" sz="1800" b="0" i="0" dirty="0">
                <a:solidFill>
                  <a:srgbClr val="000000"/>
                </a:solidFill>
                <a:effectLst/>
                <a:latin typeface="Georgia" panose="02040502050405020303" pitchFamily="18" charset="0"/>
                <a:ea typeface="SimSong" panose="02020300000000000000" pitchFamily="18" charset="-122"/>
              </a:rPr>
              <a:t>、</a:t>
            </a:r>
            <a:r>
              <a:rPr lang="en" altLang="zh-CN" sz="1800" b="0" i="0" dirty="0">
                <a:solidFill>
                  <a:srgbClr val="000000"/>
                </a:solidFill>
                <a:effectLst/>
                <a:latin typeface="Georgia" panose="02040502050405020303" pitchFamily="18" charset="0"/>
              </a:rPr>
              <a:t>Clang/LLVM</a:t>
            </a:r>
            <a:r>
              <a:rPr lang="zh-CN" altLang="en" sz="1800" b="0" i="0" dirty="0">
                <a:solidFill>
                  <a:srgbClr val="000000"/>
                </a:solidFill>
                <a:effectLst/>
                <a:latin typeface="Georgia" panose="02040502050405020303" pitchFamily="18" charset="0"/>
                <a:ea typeface="SimSong" panose="02020300000000000000" pitchFamily="18" charset="-122"/>
              </a:rPr>
              <a:t>、</a:t>
            </a:r>
            <a:r>
              <a:rPr lang="en" altLang="zh-CN" sz="1800" b="0" i="0" dirty="0">
                <a:solidFill>
                  <a:srgbClr val="000000"/>
                </a:solidFill>
                <a:effectLst/>
                <a:latin typeface="Georgia" panose="02040502050405020303" pitchFamily="18" charset="0"/>
              </a:rPr>
              <a:t>OpenJDK</a:t>
            </a:r>
            <a:r>
              <a:rPr lang="zh-CN" altLang="en" sz="1800" b="0" i="0" dirty="0">
                <a:solidFill>
                  <a:srgbClr val="000000"/>
                </a:solidFill>
                <a:effectLst/>
                <a:latin typeface="Georgia" panose="02040502050405020303" pitchFamily="18" charset="0"/>
                <a:ea typeface="SimSong" panose="02020300000000000000" pitchFamily="18" charset="-122"/>
              </a:rPr>
              <a:t>、</a:t>
            </a:r>
            <a:r>
              <a:rPr lang="en" altLang="zh-CN" sz="1800" b="0" i="0" dirty="0">
                <a:solidFill>
                  <a:srgbClr val="000000"/>
                </a:solidFill>
                <a:effectLst/>
                <a:latin typeface="Georgia" panose="02040502050405020303" pitchFamily="18" charset="0"/>
              </a:rPr>
              <a:t>V8</a:t>
            </a:r>
            <a:r>
              <a:rPr lang="zh-CN" altLang="en" sz="1800" b="0" i="0" dirty="0">
                <a:solidFill>
                  <a:srgbClr val="000000"/>
                </a:solidFill>
                <a:effectLst/>
                <a:latin typeface="Georgia" panose="02040502050405020303" pitchFamily="18" charset="0"/>
                <a:ea typeface="SimSong" panose="02020300000000000000" pitchFamily="18" charset="-122"/>
              </a:rPr>
              <a:t>、</a:t>
            </a:r>
            <a:r>
              <a:rPr lang="en" altLang="zh-CN" sz="1800" b="0" i="0" dirty="0" err="1">
                <a:solidFill>
                  <a:srgbClr val="000000"/>
                </a:solidFill>
                <a:effectLst/>
                <a:latin typeface="Georgia" panose="02040502050405020303" pitchFamily="18" charset="0"/>
              </a:rPr>
              <a:t>Spidermonkey</a:t>
            </a:r>
            <a:r>
              <a:rPr lang="zh-CN" altLang="en-US" sz="1800" b="0" i="0" dirty="0">
                <a:solidFill>
                  <a:srgbClr val="000000"/>
                </a:solidFill>
                <a:effectLst/>
                <a:latin typeface="Georgia" panose="02040502050405020303" pitchFamily="18" charset="0"/>
                <a:ea typeface="SimSong" panose="02020300000000000000" pitchFamily="18" charset="-122"/>
              </a:rPr>
              <a:t>等工具链和运行时都已经能够在</a:t>
            </a:r>
            <a:r>
              <a:rPr lang="en" altLang="zh-CN" sz="1800" b="0" i="0" dirty="0">
                <a:solidFill>
                  <a:srgbClr val="000000"/>
                </a:solidFill>
                <a:effectLst/>
                <a:latin typeface="Georgia" panose="02040502050405020303" pitchFamily="18" charset="0"/>
              </a:rPr>
              <a:t>RISC-V</a:t>
            </a:r>
            <a:r>
              <a:rPr lang="zh-CN" altLang="en-US" sz="1800" b="0" i="0" dirty="0">
                <a:solidFill>
                  <a:srgbClr val="000000"/>
                </a:solidFill>
                <a:effectLst/>
                <a:latin typeface="Georgia" panose="02040502050405020303" pitchFamily="18" charset="0"/>
                <a:ea typeface="SimSong" panose="02020300000000000000" pitchFamily="18" charset="-122"/>
              </a:rPr>
              <a:t>平台上稳定运行。</a:t>
            </a:r>
            <a:endParaRPr lang="zh-CN" altLang="en-US" sz="1800" b="0" i="0" dirty="0">
              <a:solidFill>
                <a:srgbClr val="000000"/>
              </a:solidFill>
              <a:effectLst/>
              <a:latin typeface="Georgia" panose="02040502050405020303" pitchFamily="18" charset="0"/>
            </a:endParaRPr>
          </a:p>
          <a:p>
            <a:pPr algn="just"/>
            <a:r>
              <a:rPr lang="zh-CN" altLang="en-US" sz="1800" b="0" i="0" dirty="0">
                <a:solidFill>
                  <a:srgbClr val="000000"/>
                </a:solidFill>
                <a:effectLst/>
                <a:latin typeface="Georgia" panose="02040502050405020303" pitchFamily="18" charset="0"/>
                <a:ea typeface="SimSong" panose="02020300000000000000" pitchFamily="18" charset="-122"/>
              </a:rPr>
              <a:t>目前开源软件社区在</a:t>
            </a:r>
            <a:r>
              <a:rPr lang="en" altLang="zh-CN" sz="1800" b="0" i="0" dirty="0">
                <a:solidFill>
                  <a:srgbClr val="000000"/>
                </a:solidFill>
                <a:effectLst/>
                <a:latin typeface="Georgia" panose="02040502050405020303" pitchFamily="18" charset="0"/>
              </a:rPr>
              <a:t>RISC-V</a:t>
            </a:r>
            <a:r>
              <a:rPr lang="zh-CN" altLang="en-US" sz="1800" b="0" i="0" dirty="0">
                <a:solidFill>
                  <a:srgbClr val="000000"/>
                </a:solidFill>
                <a:effectLst/>
                <a:latin typeface="Georgia" panose="02040502050405020303" pitchFamily="18" charset="0"/>
                <a:ea typeface="SimSong" panose="02020300000000000000" pitchFamily="18" charset="-122"/>
              </a:rPr>
              <a:t>硬件上的运行速度还没有达到像</a:t>
            </a:r>
            <a:r>
              <a:rPr lang="en" altLang="zh-CN" sz="1800" b="0" i="0" dirty="0">
                <a:solidFill>
                  <a:srgbClr val="000000"/>
                </a:solidFill>
                <a:effectLst/>
                <a:latin typeface="Georgia" panose="02040502050405020303" pitchFamily="18" charset="0"/>
              </a:rPr>
              <a:t>X86</a:t>
            </a:r>
            <a:r>
              <a:rPr lang="zh-CN" altLang="en-US" sz="1800" b="0" i="0" dirty="0">
                <a:solidFill>
                  <a:srgbClr val="000000"/>
                </a:solidFill>
                <a:effectLst/>
                <a:latin typeface="Georgia" panose="02040502050405020303" pitchFamily="18" charset="0"/>
                <a:ea typeface="SimSong" panose="02020300000000000000" pitchFamily="18" charset="-122"/>
              </a:rPr>
              <a:t>或</a:t>
            </a:r>
            <a:r>
              <a:rPr lang="en" altLang="zh-CN" sz="1800" b="0" i="0" dirty="0">
                <a:solidFill>
                  <a:srgbClr val="000000"/>
                </a:solidFill>
                <a:effectLst/>
                <a:latin typeface="Georgia" panose="02040502050405020303" pitchFamily="18" charset="0"/>
              </a:rPr>
              <a:t>Arm64</a:t>
            </a:r>
            <a:r>
              <a:rPr lang="zh-CN" altLang="en-US" sz="1800" b="0" i="0" dirty="0">
                <a:solidFill>
                  <a:srgbClr val="000000"/>
                </a:solidFill>
                <a:effectLst/>
                <a:latin typeface="Georgia" panose="02040502050405020303" pitchFamily="18" charset="0"/>
                <a:ea typeface="SimSong" panose="02020300000000000000" pitchFamily="18" charset="-122"/>
              </a:rPr>
              <a:t>的优化水平，需要更多有热情的开发者参与进来。为了推动</a:t>
            </a:r>
            <a:r>
              <a:rPr lang="en" altLang="zh-CN" sz="1800" b="0" i="0" dirty="0">
                <a:solidFill>
                  <a:srgbClr val="000000"/>
                </a:solidFill>
                <a:effectLst/>
                <a:latin typeface="Georgia" panose="02040502050405020303" pitchFamily="18" charset="0"/>
              </a:rPr>
              <a:t>RISC-V</a:t>
            </a:r>
            <a:r>
              <a:rPr lang="zh-CN" altLang="en-US" sz="1800" b="0" i="0" dirty="0">
                <a:solidFill>
                  <a:srgbClr val="000000"/>
                </a:solidFill>
                <a:effectLst/>
                <a:latin typeface="Georgia" panose="02040502050405020303" pitchFamily="18" charset="0"/>
                <a:ea typeface="SimSong" panose="02020300000000000000" pitchFamily="18" charset="-122"/>
              </a:rPr>
              <a:t>软件生态更快地发展，吸引更多的开发者加入到</a:t>
            </a:r>
            <a:r>
              <a:rPr lang="en" altLang="zh-CN" sz="1800" b="0" i="0" dirty="0">
                <a:solidFill>
                  <a:srgbClr val="000000"/>
                </a:solidFill>
                <a:effectLst/>
                <a:latin typeface="Georgia" panose="02040502050405020303" pitchFamily="18" charset="0"/>
              </a:rPr>
              <a:t>RISC-V</a:t>
            </a:r>
            <a:r>
              <a:rPr lang="zh-CN" altLang="en-US" sz="1800" b="0" i="0" dirty="0">
                <a:solidFill>
                  <a:srgbClr val="000000"/>
                </a:solidFill>
                <a:effectLst/>
                <a:latin typeface="Georgia" panose="02040502050405020303" pitchFamily="18" charset="0"/>
                <a:ea typeface="SimSong" panose="02020300000000000000" pitchFamily="18" charset="-122"/>
              </a:rPr>
              <a:t>生态中来，</a:t>
            </a:r>
            <a:r>
              <a:rPr lang="en" altLang="zh-CN" sz="1800" b="0" i="0" dirty="0">
                <a:solidFill>
                  <a:srgbClr val="000000"/>
                </a:solidFill>
                <a:effectLst/>
                <a:latin typeface="Georgia" panose="02040502050405020303" pitchFamily="18" charset="0"/>
              </a:rPr>
              <a:t>PLCT</a:t>
            </a:r>
            <a:r>
              <a:rPr lang="zh-CN" altLang="en-US" sz="1800" b="0" i="0" dirty="0">
                <a:solidFill>
                  <a:srgbClr val="000000"/>
                </a:solidFill>
                <a:effectLst/>
                <a:latin typeface="Georgia" panose="02040502050405020303" pitchFamily="18" charset="0"/>
                <a:ea typeface="SimSong" panose="02020300000000000000" pitchFamily="18" charset="-122"/>
              </a:rPr>
              <a:t>实验室发起“</a:t>
            </a:r>
            <a:r>
              <a:rPr lang="en" altLang="zh-CN" sz="1800" b="0" i="0" dirty="0">
                <a:solidFill>
                  <a:srgbClr val="000000"/>
                </a:solidFill>
                <a:effectLst/>
                <a:latin typeface="Georgia" panose="02040502050405020303" pitchFamily="18" charset="0"/>
              </a:rPr>
              <a:t>RISC-V </a:t>
            </a:r>
            <a:r>
              <a:rPr lang="zh-CN" altLang="en-US" sz="1800" b="0" i="0" dirty="0">
                <a:solidFill>
                  <a:srgbClr val="000000"/>
                </a:solidFill>
                <a:effectLst/>
                <a:latin typeface="Georgia" panose="02040502050405020303" pitchFamily="18" charset="0"/>
                <a:ea typeface="SimSong" panose="02020300000000000000" pitchFamily="18" charset="-122"/>
              </a:rPr>
              <a:t>软件移植及优化锦标赛”活动。本次锦标赛将以桌面和服务器软件生态为重点，在编译器、运行时环境、</a:t>
            </a:r>
            <a:r>
              <a:rPr lang="en" altLang="zh-CN" sz="1800" b="0" i="0" dirty="0">
                <a:solidFill>
                  <a:srgbClr val="000000"/>
                </a:solidFill>
                <a:effectLst/>
                <a:latin typeface="Georgia" panose="02040502050405020303" pitchFamily="18" charset="0"/>
              </a:rPr>
              <a:t>AI</a:t>
            </a:r>
            <a:r>
              <a:rPr lang="zh-CN" altLang="en-US" sz="1800" b="0" i="0" dirty="0">
                <a:solidFill>
                  <a:srgbClr val="000000"/>
                </a:solidFill>
                <a:effectLst/>
                <a:latin typeface="Georgia" panose="02040502050405020303" pitchFamily="18" charset="0"/>
                <a:ea typeface="SimSong" panose="02020300000000000000" pitchFamily="18" charset="-122"/>
              </a:rPr>
              <a:t>软件栈等多个方面公开提出一系列比赛题目，邀请全球开发者完成挑战并赢取奖金。</a:t>
            </a:r>
            <a:endParaRPr kumimoji="1" lang="en-US" altLang="zh-CN" sz="1800" b="0" i="0" dirty="0">
              <a:solidFill>
                <a:srgbClr val="000000"/>
              </a:solidFill>
              <a:effectLst/>
              <a:latin typeface="Georgia" panose="02040502050405020303" pitchFamily="18" charset="0"/>
              <a:ea typeface="SimSong" panose="02020300000000000000" pitchFamily="18" charset="-122"/>
            </a:endParaRPr>
          </a:p>
          <a:p>
            <a:pPr algn="l">
              <a:spcBef>
                <a:spcPts val="1200"/>
              </a:spcBef>
            </a:pPr>
            <a:r>
              <a:rPr lang="zh-CN" altLang="en-US" sz="1800" b="0" i="0" dirty="0">
                <a:solidFill>
                  <a:srgbClr val="2F5496"/>
                </a:solidFill>
                <a:effectLst/>
                <a:latin typeface="Calibri Light" panose="020F0302020204030204" pitchFamily="34" charset="0"/>
                <a:ea typeface="DengXian Light" panose="02010600030101010101" pitchFamily="2" charset="-122"/>
              </a:rPr>
              <a:t>活动组织架构</a:t>
            </a:r>
            <a:endParaRPr lang="zh-CN" altLang="en-US" sz="1800" b="0" i="0" dirty="0">
              <a:solidFill>
                <a:srgbClr val="2F5496"/>
              </a:solidFill>
              <a:effectLst/>
              <a:latin typeface="Calibri Light" panose="020F0302020204030204" pitchFamily="34" charset="0"/>
            </a:endParaRPr>
          </a:p>
          <a:p>
            <a:pPr algn="just"/>
            <a:r>
              <a:rPr lang="zh-CN" altLang="en-US" sz="1800" b="0" i="0" dirty="0">
                <a:solidFill>
                  <a:srgbClr val="000000"/>
                </a:solidFill>
                <a:effectLst/>
                <a:latin typeface="Georgia" panose="02040502050405020303" pitchFamily="18" charset="0"/>
                <a:ea typeface="SimSong" panose="02020300000000000000" pitchFamily="18" charset="-122"/>
              </a:rPr>
              <a:t>主办方：</a:t>
            </a:r>
            <a:r>
              <a:rPr lang="en" altLang="zh-CN" sz="1800" b="0" i="0" dirty="0">
                <a:solidFill>
                  <a:srgbClr val="000000"/>
                </a:solidFill>
                <a:effectLst/>
                <a:latin typeface="Georgia" panose="02040502050405020303" pitchFamily="18" charset="0"/>
              </a:rPr>
              <a:t>PLCT</a:t>
            </a:r>
            <a:r>
              <a:rPr lang="zh-CN" altLang="en-US" sz="1800" b="0" i="0" dirty="0">
                <a:solidFill>
                  <a:srgbClr val="000000"/>
                </a:solidFill>
                <a:effectLst/>
                <a:latin typeface="Georgia" panose="02040502050405020303" pitchFamily="18" charset="0"/>
                <a:ea typeface="SimSong" panose="02020300000000000000" pitchFamily="18" charset="-122"/>
              </a:rPr>
              <a:t>实验室（隶属于中国科学院软件研究所智能软件研究中心）</a:t>
            </a:r>
            <a:endParaRPr lang="zh-CN" altLang="en-US" sz="1800" b="0" i="0" dirty="0">
              <a:solidFill>
                <a:srgbClr val="000000"/>
              </a:solidFill>
              <a:effectLst/>
              <a:latin typeface="Georgia" panose="02040502050405020303" pitchFamily="18" charset="0"/>
            </a:endParaRPr>
          </a:p>
          <a:p>
            <a:pPr algn="just"/>
            <a:endParaRPr kumimoji="1" lang="en-US" altLang="zh-CN" sz="1800" dirty="0">
              <a:solidFill>
                <a:srgbClr val="000000"/>
              </a:solidFill>
              <a:latin typeface="Georgia" panose="02040502050405020303" pitchFamily="18" charset="0"/>
              <a:ea typeface="SimSong" panose="02020300000000000000" pitchFamily="18" charset="-122"/>
            </a:endParaRPr>
          </a:p>
          <a:p>
            <a:pPr algn="l">
              <a:spcBef>
                <a:spcPts val="1200"/>
              </a:spcBef>
            </a:pPr>
            <a:r>
              <a:rPr lang="zh-CN" altLang="en-US" sz="1800" b="0" i="0" dirty="0">
                <a:solidFill>
                  <a:srgbClr val="2F5496"/>
                </a:solidFill>
                <a:effectLst/>
                <a:latin typeface="Calibri Light" panose="020F0302020204030204" pitchFamily="34" charset="0"/>
                <a:ea typeface="DengXian Light" panose="02010600030101010101" pitchFamily="2" charset="-122"/>
              </a:rPr>
              <a:t>锦标赛的比赛形式</a:t>
            </a:r>
            <a:endParaRPr lang="zh-CN" altLang="en-US" sz="1800" b="0" i="0" dirty="0">
              <a:solidFill>
                <a:srgbClr val="2F5496"/>
              </a:solidFill>
              <a:effectLst/>
              <a:latin typeface="Calibri Light" panose="020F0302020204030204" pitchFamily="34" charset="0"/>
            </a:endParaRPr>
          </a:p>
          <a:p>
            <a:pPr algn="just"/>
            <a:r>
              <a:rPr lang="zh-CN" altLang="en-US" sz="1800" b="0" i="0" dirty="0">
                <a:solidFill>
                  <a:srgbClr val="000000"/>
                </a:solidFill>
                <a:effectLst/>
                <a:latin typeface="Georgia" panose="02040502050405020303" pitchFamily="18" charset="0"/>
                <a:ea typeface="SimSong" panose="02020300000000000000" pitchFamily="18" charset="-122"/>
              </a:rPr>
              <a:t>比赛分为</a:t>
            </a:r>
            <a:r>
              <a:rPr lang="zh-CN" altLang="en-US" sz="1800" b="1" i="0" dirty="0">
                <a:solidFill>
                  <a:srgbClr val="FF0000"/>
                </a:solidFill>
                <a:effectLst/>
                <a:latin typeface="Georgia" panose="02040502050405020303" pitchFamily="18" charset="0"/>
                <a:ea typeface="SimSong" panose="02020300000000000000" pitchFamily="18" charset="-122"/>
              </a:rPr>
              <a:t>适配夺旗赛</a:t>
            </a:r>
            <a:r>
              <a:rPr lang="zh-CN" altLang="en-US" sz="1800" b="0" i="0" dirty="0">
                <a:solidFill>
                  <a:srgbClr val="000000"/>
                </a:solidFill>
                <a:effectLst/>
                <a:latin typeface="Georgia" panose="02040502050405020303" pitchFamily="18" charset="0"/>
                <a:ea typeface="SimSong" panose="02020300000000000000" pitchFamily="18" charset="-122"/>
              </a:rPr>
              <a:t>和</a:t>
            </a:r>
            <a:r>
              <a:rPr lang="zh-CN" altLang="en-US" sz="1800" b="1" i="0" dirty="0">
                <a:solidFill>
                  <a:srgbClr val="FF0000"/>
                </a:solidFill>
                <a:effectLst/>
                <a:latin typeface="Georgia" panose="02040502050405020303" pitchFamily="18" charset="0"/>
                <a:ea typeface="SimSong" panose="02020300000000000000" pitchFamily="18" charset="-122"/>
              </a:rPr>
              <a:t>优化竞速赛</a:t>
            </a:r>
            <a:r>
              <a:rPr lang="zh-CN" altLang="en-US" sz="1800" b="0" i="0" dirty="0">
                <a:solidFill>
                  <a:srgbClr val="000000"/>
                </a:solidFill>
                <a:effectLst/>
                <a:latin typeface="Georgia" panose="02040502050405020303" pitchFamily="18" charset="0"/>
                <a:ea typeface="SimSong" panose="02020300000000000000" pitchFamily="18" charset="-122"/>
              </a:rPr>
              <a:t>两种形式。</a:t>
            </a:r>
            <a:endParaRPr lang="en-US" altLang="zh-CN" sz="1800" dirty="0">
              <a:solidFill>
                <a:srgbClr val="000000"/>
              </a:solidFill>
              <a:latin typeface="Georgia" panose="02040502050405020303" pitchFamily="18" charset="0"/>
              <a:ea typeface="SimSong" panose="02020300000000000000" pitchFamily="18" charset="-122"/>
            </a:endParaRPr>
          </a:p>
          <a:p>
            <a:pPr algn="just"/>
            <a:endParaRPr kumimoji="1" lang="en-US" altLang="zh-CN" sz="1800" dirty="0">
              <a:solidFill>
                <a:srgbClr val="000000"/>
              </a:solidFill>
              <a:latin typeface="Georgia" panose="02040502050405020303" pitchFamily="18" charset="0"/>
              <a:ea typeface="SimSong" panose="02020300000000000000" pitchFamily="18" charset="-122"/>
            </a:endParaRPr>
          </a:p>
          <a:p>
            <a:pPr algn="just"/>
            <a:endParaRPr kumimoji="1" lang="en-US" altLang="zh-CN" sz="1800" dirty="0">
              <a:solidFill>
                <a:srgbClr val="000000"/>
              </a:solidFill>
              <a:latin typeface="Georgia" panose="02040502050405020303" pitchFamily="18" charset="0"/>
              <a:ea typeface="SimSong" panose="02020300000000000000" pitchFamily="18" charset="-122"/>
            </a:endParaRPr>
          </a:p>
        </p:txBody>
      </p:sp>
      <p:sp>
        <p:nvSpPr>
          <p:cNvPr id="3" name="标题 2">
            <a:extLst>
              <a:ext uri="{FF2B5EF4-FFF2-40B4-BE49-F238E27FC236}">
                <a16:creationId xmlns:a16="http://schemas.microsoft.com/office/drawing/2014/main" id="{CAFA695B-4D08-C9EB-1BD0-F80BB014235D}"/>
              </a:ext>
            </a:extLst>
          </p:cNvPr>
          <p:cNvSpPr>
            <a:spLocks noGrp="1"/>
          </p:cNvSpPr>
          <p:nvPr>
            <p:ph type="title"/>
          </p:nvPr>
        </p:nvSpPr>
        <p:spPr/>
        <p:txBody>
          <a:bodyPr>
            <a:normAutofit/>
          </a:bodyPr>
          <a:lstStyle/>
          <a:p>
            <a:pPr algn="l"/>
            <a:r>
              <a:rPr lang="en" altLang="zh-CN" b="0" i="0" dirty="0">
                <a:solidFill>
                  <a:schemeClr val="bg1"/>
                </a:solidFill>
                <a:effectLst/>
                <a:latin typeface="system-ui"/>
              </a:rPr>
              <a:t>RISC-V </a:t>
            </a:r>
            <a:r>
              <a:rPr lang="zh-CN" altLang="en-US" b="0" i="0" dirty="0">
                <a:solidFill>
                  <a:schemeClr val="bg1"/>
                </a:solidFill>
                <a:effectLst/>
                <a:latin typeface="system-ui"/>
              </a:rPr>
              <a:t>软件移植及优化锦标赛</a:t>
            </a:r>
          </a:p>
        </p:txBody>
      </p:sp>
    </p:spTree>
    <p:extLst>
      <p:ext uri="{BB962C8B-B14F-4D97-AF65-F5344CB8AC3E}">
        <p14:creationId xmlns:p14="http://schemas.microsoft.com/office/powerpoint/2010/main" val="764163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211705"/>
            <a:ext cx="9144000" cy="1217295"/>
          </a:xfrm>
        </p:spPr>
        <p:txBody>
          <a:bodyPr lIns="90000"/>
          <a:lstStyle/>
          <a:p>
            <a:pPr algn="ctr"/>
            <a:r>
              <a:rPr lang="zh-CN" altLang="en-US" dirty="0">
                <a:solidFill>
                  <a:schemeClr val="bg1"/>
                </a:solidFill>
                <a:effectLst/>
              </a:rPr>
              <a:t>谢谢！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CFE9D70-8F94-A92C-2DAE-E2E2D1660AFD}"/>
              </a:ext>
            </a:extLst>
          </p:cNvPr>
          <p:cNvSpPr>
            <a:spLocks noGrp="1"/>
          </p:cNvSpPr>
          <p:nvPr>
            <p:ph idx="1"/>
          </p:nvPr>
        </p:nvSpPr>
        <p:spPr>
          <a:xfrm>
            <a:off x="315187" y="1187376"/>
            <a:ext cx="6529994" cy="3316258"/>
          </a:xfrm>
        </p:spPr>
        <p:txBody>
          <a:bodyPr>
            <a:normAutofit/>
          </a:bodyPr>
          <a:lstStyle/>
          <a:p>
            <a:r>
              <a:rPr kumimoji="1" lang="zh-CN" altLang="en-US" sz="1400" dirty="0">
                <a:latin typeface="+mn-lt"/>
                <a:ea typeface="+mn-ea"/>
              </a:rPr>
              <a:t>正因为新</a:t>
            </a:r>
            <a:r>
              <a:rPr kumimoji="1" lang="en-US" altLang="zh-CN" sz="1400" dirty="0">
                <a:latin typeface="+mn-lt"/>
                <a:ea typeface="+mn-ea"/>
              </a:rPr>
              <a:t>32</a:t>
            </a:r>
            <a:r>
              <a:rPr kumimoji="1" lang="zh-CN" altLang="en-US" sz="1400" dirty="0">
                <a:latin typeface="+mn-lt"/>
                <a:ea typeface="+mn-ea"/>
              </a:rPr>
              <a:t>位的潜在价值，为了极致的 </a:t>
            </a:r>
            <a:r>
              <a:rPr kumimoji="1" lang="en" altLang="zh-CN" sz="1400" dirty="0">
                <a:latin typeface="+mn-lt"/>
                <a:ea typeface="+mn-ea"/>
              </a:rPr>
              <a:t>benchmarking</a:t>
            </a:r>
            <a:r>
              <a:rPr kumimoji="1" lang="zh-CN" altLang="en" sz="1400" dirty="0">
                <a:latin typeface="+mn-lt"/>
                <a:ea typeface="+mn-ea"/>
              </a:rPr>
              <a:t>，</a:t>
            </a:r>
            <a:r>
              <a:rPr kumimoji="1" lang="zh-CN" altLang="en-US" sz="1400" dirty="0">
                <a:latin typeface="+mn-lt"/>
                <a:ea typeface="+mn-ea"/>
              </a:rPr>
              <a:t>很多著名架构都做过尝试</a:t>
            </a:r>
            <a:r>
              <a:rPr kumimoji="1" lang="zh-CN" altLang="en" sz="1400" dirty="0">
                <a:latin typeface="+mn-lt"/>
                <a:ea typeface="+mn-ea"/>
              </a:rPr>
              <a:t>，</a:t>
            </a:r>
            <a:r>
              <a:rPr kumimoji="1" lang="zh-CN" altLang="en-US" sz="1400" dirty="0">
                <a:latin typeface="+mn-lt"/>
                <a:ea typeface="+mn-ea"/>
              </a:rPr>
              <a:t>譬如，</a:t>
            </a:r>
            <a:r>
              <a:rPr kumimoji="1" lang="en" altLang="zh-CN" sz="1400" dirty="0">
                <a:latin typeface="+mn-lt"/>
                <a:ea typeface="+mn-ea"/>
              </a:rPr>
              <a:t>Intel x86 </a:t>
            </a:r>
            <a:r>
              <a:rPr kumimoji="1" lang="zh-CN" altLang="en-US" sz="1400" dirty="0">
                <a:latin typeface="+mn-lt"/>
                <a:ea typeface="+mn-ea"/>
              </a:rPr>
              <a:t>的 </a:t>
            </a:r>
            <a:r>
              <a:rPr kumimoji="1" lang="en" altLang="zh-CN" sz="1400" dirty="0">
                <a:latin typeface="+mn-lt"/>
                <a:ea typeface="+mn-ea"/>
              </a:rPr>
              <a:t>x32</a:t>
            </a:r>
            <a:r>
              <a:rPr kumimoji="1" lang="zh-CN" altLang="en" sz="1400" dirty="0">
                <a:latin typeface="+mn-lt"/>
                <a:ea typeface="+mn-ea"/>
              </a:rPr>
              <a:t>，</a:t>
            </a:r>
            <a:r>
              <a:rPr kumimoji="1" lang="en" altLang="zh-CN" sz="1400" dirty="0">
                <a:latin typeface="+mn-lt"/>
                <a:ea typeface="+mn-ea"/>
              </a:rPr>
              <a:t>MIPS </a:t>
            </a:r>
            <a:r>
              <a:rPr kumimoji="1" lang="zh-CN" altLang="en-US" sz="1400" dirty="0">
                <a:latin typeface="+mn-lt"/>
                <a:ea typeface="+mn-ea"/>
              </a:rPr>
              <a:t>的 </a:t>
            </a:r>
            <a:r>
              <a:rPr kumimoji="1" lang="en" altLang="zh-CN" sz="1400" dirty="0">
                <a:latin typeface="+mn-lt"/>
                <a:ea typeface="+mn-ea"/>
              </a:rPr>
              <a:t>n32</a:t>
            </a:r>
            <a:r>
              <a:rPr kumimoji="1" lang="zh-CN" altLang="en" sz="1400" dirty="0">
                <a:latin typeface="+mn-lt"/>
                <a:ea typeface="+mn-ea"/>
              </a:rPr>
              <a:t>，</a:t>
            </a:r>
            <a:r>
              <a:rPr kumimoji="1" lang="en" altLang="zh-CN" sz="1400" dirty="0">
                <a:latin typeface="+mn-lt"/>
                <a:ea typeface="+mn-ea"/>
              </a:rPr>
              <a:t>arm64 </a:t>
            </a:r>
            <a:r>
              <a:rPr kumimoji="1" lang="zh-CN" altLang="en-US" sz="1400" dirty="0">
                <a:latin typeface="+mn-lt"/>
                <a:ea typeface="+mn-ea"/>
              </a:rPr>
              <a:t>的 </a:t>
            </a:r>
            <a:r>
              <a:rPr kumimoji="1" lang="en" altLang="zh-CN" sz="1400" dirty="0">
                <a:latin typeface="+mn-lt"/>
                <a:ea typeface="+mn-ea"/>
              </a:rPr>
              <a:t>ilp32</a:t>
            </a:r>
            <a:r>
              <a:rPr kumimoji="1" lang="zh-CN" altLang="en" sz="1400" dirty="0">
                <a:latin typeface="+mn-lt"/>
                <a:ea typeface="+mn-ea"/>
              </a:rPr>
              <a:t>，</a:t>
            </a:r>
            <a:r>
              <a:rPr kumimoji="1" lang="zh-CN" altLang="en-US" sz="1400" dirty="0">
                <a:latin typeface="+mn-lt"/>
                <a:ea typeface="+mn-ea"/>
              </a:rPr>
              <a:t>但在生态上 </a:t>
            </a:r>
            <a:r>
              <a:rPr kumimoji="1" lang="en-US" altLang="zh-CN" sz="1400" dirty="0">
                <a:latin typeface="+mn-lt"/>
                <a:ea typeface="+mn-ea"/>
              </a:rPr>
              <a:t>64</a:t>
            </a:r>
            <a:r>
              <a:rPr kumimoji="1" lang="en" altLang="zh-CN" sz="1400" dirty="0">
                <a:latin typeface="+mn-lt"/>
                <a:ea typeface="+mn-ea"/>
              </a:rPr>
              <a:t>ilp32 </a:t>
            </a:r>
            <a:r>
              <a:rPr kumimoji="1" lang="zh-CN" altLang="en-US" sz="1400" dirty="0">
                <a:latin typeface="+mn-lt"/>
                <a:ea typeface="+mn-ea"/>
              </a:rPr>
              <a:t>没有被重视，很少有人使用，几乎销声匿迹。其中最主要的原因是传统</a:t>
            </a:r>
            <a:r>
              <a:rPr kumimoji="1" lang="en-US" altLang="zh-CN" sz="1400" dirty="0">
                <a:latin typeface="+mn-lt"/>
                <a:ea typeface="+mn-ea"/>
              </a:rPr>
              <a:t>32</a:t>
            </a:r>
            <a:r>
              <a:rPr kumimoji="1" lang="zh-CN" altLang="en-US" sz="1400" dirty="0">
                <a:latin typeface="+mn-lt"/>
                <a:ea typeface="+mn-ea"/>
              </a:rPr>
              <a:t>位已经有完整的生态，</a:t>
            </a:r>
            <a:r>
              <a:rPr kumimoji="1" lang="en-US" altLang="zh-CN" sz="1400" dirty="0">
                <a:latin typeface="+mn-lt"/>
                <a:ea typeface="+mn-ea"/>
              </a:rPr>
              <a:t>64</a:t>
            </a:r>
            <a:r>
              <a:rPr kumimoji="1" lang="en" altLang="zh-CN" sz="1400" dirty="0">
                <a:latin typeface="+mn-lt"/>
                <a:ea typeface="+mn-ea"/>
              </a:rPr>
              <a:t>ilp32 </a:t>
            </a:r>
            <a:r>
              <a:rPr kumimoji="1" lang="zh-CN" altLang="en-US" sz="1400" dirty="0">
                <a:latin typeface="+mn-lt"/>
                <a:ea typeface="+mn-ea"/>
              </a:rPr>
              <a:t>带来的好处不足以让人们花费极大的代价再构建一套</a:t>
            </a:r>
            <a:r>
              <a:rPr kumimoji="1" lang="en-US" altLang="zh-CN" sz="1400" dirty="0">
                <a:latin typeface="+mn-lt"/>
                <a:ea typeface="+mn-ea"/>
              </a:rPr>
              <a:t>32</a:t>
            </a:r>
            <a:r>
              <a:rPr kumimoji="1" lang="zh-CN" altLang="en-US" sz="1400" dirty="0">
                <a:latin typeface="+mn-lt"/>
                <a:ea typeface="+mn-ea"/>
              </a:rPr>
              <a:t>位软件生态，如果你真的需要 </a:t>
            </a:r>
            <a:r>
              <a:rPr kumimoji="1" lang="en" altLang="zh-CN" sz="1400" dirty="0">
                <a:latin typeface="+mn-lt"/>
                <a:ea typeface="+mn-ea"/>
              </a:rPr>
              <a:t>ILP32</a:t>
            </a:r>
            <a:r>
              <a:rPr kumimoji="1" lang="zh-CN" altLang="en" sz="1400" dirty="0">
                <a:latin typeface="+mn-lt"/>
                <a:ea typeface="+mn-ea"/>
              </a:rPr>
              <a:t>，</a:t>
            </a:r>
            <a:r>
              <a:rPr kumimoji="1" lang="zh-CN" altLang="en-US" sz="1400" dirty="0">
                <a:latin typeface="+mn-lt"/>
                <a:ea typeface="+mn-ea"/>
              </a:rPr>
              <a:t>那么请用传统</a:t>
            </a:r>
            <a:r>
              <a:rPr kumimoji="1" lang="en-US" altLang="zh-CN" sz="1400" dirty="0">
                <a:latin typeface="+mn-lt"/>
                <a:ea typeface="+mn-ea"/>
              </a:rPr>
              <a:t>32</a:t>
            </a:r>
            <a:r>
              <a:rPr kumimoji="1" lang="zh-CN" altLang="en-US" sz="1400" dirty="0">
                <a:latin typeface="+mn-lt"/>
                <a:ea typeface="+mn-ea"/>
              </a:rPr>
              <a:t>位</a:t>
            </a:r>
            <a:r>
              <a:rPr kumimoji="1" lang="zh-CN" altLang="en" sz="1400" dirty="0">
                <a:latin typeface="+mn-lt"/>
                <a:ea typeface="+mn-ea"/>
              </a:rPr>
              <a:t>。</a:t>
            </a:r>
          </a:p>
          <a:p>
            <a:endParaRPr kumimoji="1" lang="en-US" altLang="zh-CN" sz="1400" dirty="0">
              <a:latin typeface="+mn-lt"/>
              <a:ea typeface="+mn-ea"/>
            </a:endParaRPr>
          </a:p>
          <a:p>
            <a:pPr marL="0" marR="0">
              <a:spcBef>
                <a:spcPts val="0"/>
              </a:spcBef>
              <a:spcAft>
                <a:spcPts val="0"/>
              </a:spcAft>
            </a:pPr>
            <a:r>
              <a:rPr kumimoji="1" lang="zh-CN" altLang="en-US" sz="1400" dirty="0">
                <a:latin typeface="+mn-lt"/>
                <a:ea typeface="+mn-ea"/>
              </a:rPr>
              <a:t>在贡献 </a:t>
            </a:r>
            <a:r>
              <a:rPr kumimoji="1" lang="en-US" altLang="zh-CN" sz="1400" dirty="0">
                <a:latin typeface="+mn-lt"/>
                <a:ea typeface="+mn-ea"/>
              </a:rPr>
              <a:t>COMPAT</a:t>
            </a:r>
            <a:r>
              <a:rPr kumimoji="1" lang="zh-CN" altLang="en-US" sz="1400" dirty="0">
                <a:latin typeface="+mn-lt"/>
                <a:ea typeface="+mn-ea"/>
              </a:rPr>
              <a:t> 特性时，大家就讨论过新</a:t>
            </a:r>
            <a:r>
              <a:rPr kumimoji="1" lang="en-US" altLang="zh-CN" sz="1400" dirty="0">
                <a:latin typeface="+mn-lt"/>
                <a:ea typeface="+mn-ea"/>
              </a:rPr>
              <a:t>32</a:t>
            </a:r>
            <a:r>
              <a:rPr kumimoji="1" lang="zh-CN" altLang="en-US" sz="1400" dirty="0">
                <a:latin typeface="+mn-lt"/>
                <a:ea typeface="+mn-ea"/>
              </a:rPr>
              <a:t>位</a:t>
            </a:r>
            <a:r>
              <a:rPr kumimoji="1" lang="en-US" altLang="zh-CN" sz="1400" dirty="0">
                <a:latin typeface="+mn-lt"/>
                <a:ea typeface="+mn-ea"/>
              </a:rPr>
              <a:t>ABI</a:t>
            </a:r>
            <a:r>
              <a:rPr kumimoji="1" lang="zh-CN" altLang="en-US" sz="1400" dirty="0">
                <a:latin typeface="+mn-lt"/>
                <a:ea typeface="+mn-ea"/>
              </a:rPr>
              <a:t>：</a:t>
            </a:r>
            <a:endParaRPr kumimoji="1" lang="en-GB" altLang="zh-CN" sz="1400" dirty="0">
              <a:latin typeface="+mn-lt"/>
              <a:ea typeface="+mn-ea"/>
            </a:endParaRPr>
          </a:p>
          <a:p>
            <a:pPr marL="342900" marR="0" indent="-342900">
              <a:spcBef>
                <a:spcPts val="0"/>
              </a:spcBef>
              <a:spcAft>
                <a:spcPts val="0"/>
              </a:spcAft>
              <a:buFont typeface="Arial" panose="020B0604020202020204" pitchFamily="34" charset="0"/>
              <a:buChar char="•"/>
            </a:pPr>
            <a:r>
              <a:rPr kumimoji="1" lang="en-GB" altLang="zh-CN" sz="1400" dirty="0">
                <a:latin typeface="+mn-lt"/>
                <a:ea typeface="+mn-ea"/>
              </a:rPr>
              <a:t>Linux </a:t>
            </a:r>
            <a:r>
              <a:rPr kumimoji="1" lang="zh-CN" altLang="en-GB" sz="1400" dirty="0">
                <a:latin typeface="+mn-lt"/>
                <a:ea typeface="+mn-ea"/>
              </a:rPr>
              <a:t>架构</a:t>
            </a:r>
            <a:r>
              <a:rPr kumimoji="1" lang="zh-CN" altLang="en-US" sz="1400" dirty="0">
                <a:latin typeface="+mn-lt"/>
                <a:ea typeface="+mn-ea"/>
              </a:rPr>
              <a:t>子系统的维护者 </a:t>
            </a:r>
            <a:r>
              <a:rPr kumimoji="1" lang="en-GB" altLang="zh-CN" sz="1400" dirty="0">
                <a:latin typeface="+mn-lt"/>
                <a:ea typeface="+mn-ea"/>
              </a:rPr>
              <a:t>Arnd </a:t>
            </a:r>
            <a:r>
              <a:rPr kumimoji="1" lang="zh-CN" altLang="en-US" sz="1400" dirty="0">
                <a:latin typeface="+mn-lt"/>
                <a:ea typeface="+mn-ea"/>
              </a:rPr>
              <a:t>表示：不支持新</a:t>
            </a:r>
            <a:r>
              <a:rPr kumimoji="1" lang="en-US" altLang="zh-CN" sz="1400" dirty="0">
                <a:latin typeface="+mn-lt"/>
                <a:ea typeface="+mn-ea"/>
              </a:rPr>
              <a:t>32</a:t>
            </a:r>
            <a:r>
              <a:rPr kumimoji="1" lang="zh-CN" altLang="en-US" sz="1400" dirty="0">
                <a:latin typeface="+mn-lt"/>
                <a:ea typeface="+mn-ea"/>
              </a:rPr>
              <a:t>位</a:t>
            </a:r>
            <a:r>
              <a:rPr kumimoji="1" lang="en-US" altLang="zh-CN" sz="1400" dirty="0">
                <a:latin typeface="+mn-lt"/>
                <a:ea typeface="+mn-ea"/>
              </a:rPr>
              <a:t>ABI</a:t>
            </a:r>
            <a:r>
              <a:rPr kumimoji="1" lang="zh-CN" altLang="en-US" sz="1400" dirty="0">
                <a:latin typeface="+mn-lt"/>
                <a:ea typeface="+mn-ea"/>
              </a:rPr>
              <a:t>，且不会将 </a:t>
            </a:r>
            <a:r>
              <a:rPr kumimoji="1" lang="en-GB" altLang="zh-CN" sz="1400" dirty="0">
                <a:latin typeface="+mn-lt"/>
                <a:ea typeface="+mn-ea"/>
              </a:rPr>
              <a:t>ARM</a:t>
            </a:r>
            <a:r>
              <a:rPr kumimoji="1" lang="en-US" altLang="zh-CN" sz="1400" dirty="0">
                <a:latin typeface="+mn-lt"/>
                <a:ea typeface="+mn-ea"/>
              </a:rPr>
              <a:t>64</a:t>
            </a:r>
            <a:r>
              <a:rPr kumimoji="1" lang="en-GB" altLang="zh-CN" sz="1400" dirty="0">
                <a:latin typeface="+mn-lt"/>
                <a:ea typeface="+mn-ea"/>
              </a:rPr>
              <a:t> </a:t>
            </a:r>
            <a:r>
              <a:rPr kumimoji="1" lang="zh-CN" altLang="en-US" sz="1400" dirty="0">
                <a:latin typeface="+mn-lt"/>
                <a:ea typeface="+mn-ea"/>
              </a:rPr>
              <a:t>的 新</a:t>
            </a:r>
            <a:r>
              <a:rPr kumimoji="1" lang="en-US" altLang="zh-CN" sz="1400" dirty="0">
                <a:latin typeface="+mn-lt"/>
                <a:ea typeface="+mn-ea"/>
              </a:rPr>
              <a:t>32</a:t>
            </a:r>
            <a:r>
              <a:rPr kumimoji="1" lang="zh-CN" altLang="en-US" sz="1400" dirty="0">
                <a:latin typeface="+mn-lt"/>
                <a:ea typeface="+mn-ea"/>
              </a:rPr>
              <a:t>位用户态功能合入内核主线</a:t>
            </a:r>
            <a:endParaRPr kumimoji="1" lang="en-US" altLang="zh-CN" sz="1400" dirty="0">
              <a:latin typeface="+mn-lt"/>
              <a:ea typeface="+mn-ea"/>
            </a:endParaRPr>
          </a:p>
          <a:p>
            <a:pPr marL="342900" indent="-342900">
              <a:buFont typeface="Arial" panose="020B0604020202020204" pitchFamily="34" charset="0"/>
              <a:buChar char="•"/>
            </a:pPr>
            <a:r>
              <a:rPr kumimoji="1" lang="en-US" altLang="zh-CN" sz="1400" dirty="0">
                <a:latin typeface="+mn-lt"/>
                <a:ea typeface="+mn-ea"/>
              </a:rPr>
              <a:t>RISC-V psABI </a:t>
            </a:r>
            <a:r>
              <a:rPr kumimoji="1" lang="zh-CN" altLang="en-US" sz="1400" dirty="0">
                <a:latin typeface="+mn-lt"/>
                <a:ea typeface="+mn-ea"/>
              </a:rPr>
              <a:t>副主席 </a:t>
            </a:r>
            <a:r>
              <a:rPr kumimoji="1" lang="en-US" altLang="zh-CN" sz="1400" dirty="0">
                <a:latin typeface="+mn-lt"/>
                <a:ea typeface="+mn-ea"/>
              </a:rPr>
              <a:t>Jessica </a:t>
            </a:r>
            <a:r>
              <a:rPr kumimoji="1" lang="zh-CN" altLang="en-US" sz="1400" dirty="0">
                <a:latin typeface="+mn-lt"/>
                <a:ea typeface="+mn-ea"/>
              </a:rPr>
              <a:t>直言不讳：其他架构都不行，凭啥</a:t>
            </a:r>
            <a:r>
              <a:rPr kumimoji="1" lang="en-US" altLang="zh-CN" sz="1400" dirty="0">
                <a:latin typeface="+mn-lt"/>
                <a:ea typeface="+mn-ea"/>
              </a:rPr>
              <a:t> RISC-V </a:t>
            </a:r>
            <a:r>
              <a:rPr kumimoji="1" lang="zh-CN" altLang="en-US" sz="1400" dirty="0">
                <a:latin typeface="+mn-lt"/>
                <a:ea typeface="+mn-ea"/>
              </a:rPr>
              <a:t>行？</a:t>
            </a:r>
            <a:endParaRPr kumimoji="1" lang="en-US" altLang="zh-CN" sz="1400" dirty="0">
              <a:latin typeface="+mn-lt"/>
              <a:ea typeface="+mn-ea"/>
            </a:endParaRPr>
          </a:p>
          <a:p>
            <a:r>
              <a:rPr kumimoji="1" lang="zh-CN" altLang="en-US" sz="1400" dirty="0">
                <a:latin typeface="+mn-lt"/>
                <a:ea typeface="+mn-ea"/>
              </a:rPr>
              <a:t>但是，新</a:t>
            </a:r>
            <a:r>
              <a:rPr kumimoji="1" lang="en-US" altLang="zh-CN" sz="1400" dirty="0">
                <a:latin typeface="+mn-lt"/>
                <a:ea typeface="+mn-ea"/>
              </a:rPr>
              <a:t>32</a:t>
            </a:r>
            <a:r>
              <a:rPr kumimoji="1" lang="zh-CN" altLang="en-US" sz="1400" dirty="0">
                <a:latin typeface="+mn-lt"/>
                <a:ea typeface="+mn-ea"/>
              </a:rPr>
              <a:t>位有一种魔力，它吸引着一代又一代架构不断尝试，却又铩羽而归，这就是我们要打破的魔咒，一个经过十几年形成的观念。</a:t>
            </a:r>
            <a:endParaRPr kumimoji="1" lang="en-US" altLang="zh-CN" sz="1400" dirty="0">
              <a:latin typeface="+mn-lt"/>
              <a:ea typeface="+mn-ea"/>
            </a:endParaRPr>
          </a:p>
        </p:txBody>
      </p:sp>
      <p:sp>
        <p:nvSpPr>
          <p:cNvPr id="3" name="标题 2">
            <a:extLst>
              <a:ext uri="{FF2B5EF4-FFF2-40B4-BE49-F238E27FC236}">
                <a16:creationId xmlns:a16="http://schemas.microsoft.com/office/drawing/2014/main" id="{E8C205DF-B3EA-1D18-86C8-89E0F731A330}"/>
              </a:ext>
            </a:extLst>
          </p:cNvPr>
          <p:cNvSpPr>
            <a:spLocks noGrp="1"/>
          </p:cNvSpPr>
          <p:nvPr>
            <p:ph type="title"/>
          </p:nvPr>
        </p:nvSpPr>
        <p:spPr/>
        <p:txBody>
          <a:bodyPr>
            <a:normAutofit/>
          </a:bodyPr>
          <a:lstStyle/>
          <a:p>
            <a:r>
              <a:rPr kumimoji="1" lang="zh-CN" altLang="en-US" sz="2800" dirty="0">
                <a:solidFill>
                  <a:schemeClr val="bg1"/>
                </a:solidFill>
              </a:rPr>
              <a:t>新</a:t>
            </a:r>
            <a:r>
              <a:rPr kumimoji="1" lang="en-US" altLang="zh-CN" sz="2800" dirty="0">
                <a:solidFill>
                  <a:schemeClr val="bg1"/>
                </a:solidFill>
              </a:rPr>
              <a:t>32</a:t>
            </a:r>
            <a:r>
              <a:rPr kumimoji="1" lang="zh-CN" altLang="en-US" sz="2800" dirty="0">
                <a:solidFill>
                  <a:schemeClr val="bg1"/>
                </a:solidFill>
              </a:rPr>
              <a:t>位的</a:t>
            </a:r>
            <a:r>
              <a:rPr kumimoji="1" lang="zh-CN" altLang="en-US" dirty="0">
                <a:solidFill>
                  <a:schemeClr val="bg1"/>
                </a:solidFill>
              </a:rPr>
              <a:t>魔咒 </a:t>
            </a:r>
            <a:r>
              <a:rPr kumimoji="1" lang="en-US" altLang="zh-CN" dirty="0">
                <a:solidFill>
                  <a:schemeClr val="bg1"/>
                </a:solidFill>
              </a:rPr>
              <a:t>(Linux)</a:t>
            </a:r>
            <a:endParaRPr kumimoji="1" lang="zh-CN" altLang="en-US" dirty="0">
              <a:solidFill>
                <a:schemeClr val="bg1"/>
              </a:solidFill>
            </a:endParaRPr>
          </a:p>
        </p:txBody>
      </p:sp>
      <p:pic>
        <p:nvPicPr>
          <p:cNvPr id="6" name="Picture 2">
            <a:extLst>
              <a:ext uri="{FF2B5EF4-FFF2-40B4-BE49-F238E27FC236}">
                <a16:creationId xmlns:a16="http://schemas.microsoft.com/office/drawing/2014/main" id="{9BD95DD9-FE1A-E012-2A7A-0644C5023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9572" y="1132318"/>
            <a:ext cx="4506772" cy="554785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8141A74E-3ED1-8791-1071-35BE1EA7E49F}"/>
              </a:ext>
            </a:extLst>
          </p:cNvPr>
          <p:cNvPicPr>
            <a:picLocks noChangeAspect="1"/>
          </p:cNvPicPr>
          <p:nvPr/>
        </p:nvPicPr>
        <p:blipFill>
          <a:blip r:embed="rId3"/>
          <a:stretch>
            <a:fillRect/>
          </a:stretch>
        </p:blipFill>
        <p:spPr>
          <a:xfrm>
            <a:off x="1397486" y="4947944"/>
            <a:ext cx="974803" cy="1084998"/>
          </a:xfrm>
          <a:prstGeom prst="rect">
            <a:avLst/>
          </a:prstGeom>
        </p:spPr>
      </p:pic>
      <p:sp>
        <p:nvSpPr>
          <p:cNvPr id="8" name="文本框 7">
            <a:extLst>
              <a:ext uri="{FF2B5EF4-FFF2-40B4-BE49-F238E27FC236}">
                <a16:creationId xmlns:a16="http://schemas.microsoft.com/office/drawing/2014/main" id="{2647DDBE-05C8-477C-D40D-C88EEE9AD5B7}"/>
              </a:ext>
            </a:extLst>
          </p:cNvPr>
          <p:cNvSpPr txBox="1"/>
          <p:nvPr/>
        </p:nvSpPr>
        <p:spPr>
          <a:xfrm>
            <a:off x="2372289" y="4947944"/>
            <a:ext cx="3533640" cy="784830"/>
          </a:xfrm>
          <a:prstGeom prst="rect">
            <a:avLst/>
          </a:prstGeom>
          <a:noFill/>
        </p:spPr>
        <p:txBody>
          <a:bodyPr wrap="square" rtlCol="0">
            <a:spAutoFit/>
          </a:bodyPr>
          <a:lstStyle/>
          <a:p>
            <a:r>
              <a:rPr kumimoji="1" lang="en-US" altLang="zh-CN" sz="900" dirty="0"/>
              <a:t>We had the same debate for Arm64, and ended up never merging the ILP32 patches despite them being well written and maintainable, to limit the number of supported user space ABIs as well as the possible attack vectors when there is an exploitable bug that is specific to an ABI.</a:t>
            </a:r>
            <a:endParaRPr kumimoji="1" lang="zh-CN" altLang="en-US" sz="900" dirty="0"/>
          </a:p>
        </p:txBody>
      </p:sp>
    </p:spTree>
    <p:extLst>
      <p:ext uri="{BB962C8B-B14F-4D97-AF65-F5344CB8AC3E}">
        <p14:creationId xmlns:p14="http://schemas.microsoft.com/office/powerpoint/2010/main" val="2377116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8C205DF-B3EA-1D18-86C8-89E0F731A330}"/>
              </a:ext>
            </a:extLst>
          </p:cNvPr>
          <p:cNvSpPr>
            <a:spLocks noGrp="1"/>
          </p:cNvSpPr>
          <p:nvPr>
            <p:ph type="title"/>
          </p:nvPr>
        </p:nvSpPr>
        <p:spPr/>
        <p:txBody>
          <a:bodyPr>
            <a:normAutofit fontScale="90000"/>
          </a:bodyPr>
          <a:lstStyle/>
          <a:p>
            <a:r>
              <a:rPr kumimoji="1" lang="en-US" altLang="zh-CN" dirty="0">
                <a:solidFill>
                  <a:schemeClr val="bg1"/>
                </a:solidFill>
              </a:rPr>
              <a:t>ARM64</a:t>
            </a:r>
            <a:r>
              <a:rPr kumimoji="1" lang="zh-CN" altLang="en-US" dirty="0">
                <a:solidFill>
                  <a:schemeClr val="bg1"/>
                </a:solidFill>
              </a:rPr>
              <a:t>用户态支持新</a:t>
            </a:r>
            <a:r>
              <a:rPr kumimoji="1" lang="en-US" altLang="zh-CN" dirty="0">
                <a:solidFill>
                  <a:schemeClr val="bg1"/>
                </a:solidFill>
              </a:rPr>
              <a:t>32</a:t>
            </a:r>
            <a:r>
              <a:rPr kumimoji="1" lang="zh-CN" altLang="en-US" dirty="0">
                <a:solidFill>
                  <a:schemeClr val="bg1"/>
                </a:solidFill>
              </a:rPr>
              <a:t>位的内核补丁</a:t>
            </a:r>
          </a:p>
        </p:txBody>
      </p:sp>
      <p:pic>
        <p:nvPicPr>
          <p:cNvPr id="9" name="图片 8">
            <a:extLst>
              <a:ext uri="{FF2B5EF4-FFF2-40B4-BE49-F238E27FC236}">
                <a16:creationId xmlns:a16="http://schemas.microsoft.com/office/drawing/2014/main" id="{DC3DBB8F-21F9-3444-DBA9-65324EAC2C58}"/>
              </a:ext>
            </a:extLst>
          </p:cNvPr>
          <p:cNvPicPr>
            <a:picLocks noChangeAspect="1"/>
          </p:cNvPicPr>
          <p:nvPr/>
        </p:nvPicPr>
        <p:blipFill>
          <a:blip r:embed="rId2"/>
          <a:stretch>
            <a:fillRect/>
          </a:stretch>
        </p:blipFill>
        <p:spPr>
          <a:xfrm>
            <a:off x="552523" y="2072976"/>
            <a:ext cx="11261833" cy="3979620"/>
          </a:xfrm>
          <a:prstGeom prst="rect">
            <a:avLst/>
          </a:prstGeom>
        </p:spPr>
      </p:pic>
      <p:sp>
        <p:nvSpPr>
          <p:cNvPr id="10" name="文本框 9">
            <a:extLst>
              <a:ext uri="{FF2B5EF4-FFF2-40B4-BE49-F238E27FC236}">
                <a16:creationId xmlns:a16="http://schemas.microsoft.com/office/drawing/2014/main" id="{8A84A7A4-A7BA-F90B-E251-34467ED1A5FD}"/>
              </a:ext>
            </a:extLst>
          </p:cNvPr>
          <p:cNvSpPr txBox="1"/>
          <p:nvPr/>
        </p:nvSpPr>
        <p:spPr>
          <a:xfrm>
            <a:off x="689249" y="1198995"/>
            <a:ext cx="10813500" cy="646331"/>
          </a:xfrm>
          <a:prstGeom prst="rect">
            <a:avLst/>
          </a:prstGeom>
          <a:noFill/>
        </p:spPr>
        <p:txBody>
          <a:bodyPr wrap="square">
            <a:spAutoFit/>
          </a:bodyPr>
          <a:lstStyle/>
          <a:p>
            <a:pPr marL="114300" indent="0">
              <a:buNone/>
            </a:pPr>
            <a:r>
              <a:rPr kumimoji="1" lang="en-US" altLang="zh-CN" dirty="0"/>
              <a:t>ARM64</a:t>
            </a:r>
            <a:r>
              <a:rPr kumimoji="1" lang="zh-CN" altLang="en-US" dirty="0"/>
              <a:t> 的 </a:t>
            </a:r>
            <a:r>
              <a:rPr kumimoji="1" lang="en-US" altLang="zh-CN" dirty="0"/>
              <a:t>ILP32 </a:t>
            </a:r>
            <a:r>
              <a:rPr kumimoji="1" lang="zh-CN" altLang="en-US" dirty="0"/>
              <a:t>历时</a:t>
            </a:r>
            <a:r>
              <a:rPr kumimoji="1" lang="en-US" altLang="zh-CN" dirty="0"/>
              <a:t>2</a:t>
            </a:r>
            <a:r>
              <a:rPr kumimoji="1" lang="zh-CN" altLang="en-US" dirty="0"/>
              <a:t>年</a:t>
            </a:r>
            <a:r>
              <a:rPr kumimoji="1" lang="en-US" altLang="zh-CN" dirty="0"/>
              <a:t> (2017-2019)</a:t>
            </a:r>
            <a:r>
              <a:rPr kumimoji="1" lang="zh-CN" altLang="en-US" dirty="0"/>
              <a:t>，</a:t>
            </a:r>
            <a:r>
              <a:rPr kumimoji="1" lang="en-US" altLang="zh-CN" dirty="0"/>
              <a:t>6</a:t>
            </a:r>
            <a:r>
              <a:rPr kumimoji="1" lang="zh-CN" altLang="en-US" dirty="0"/>
              <a:t> 个人的努力，共 </a:t>
            </a:r>
            <a:r>
              <a:rPr kumimoji="1" lang="en-US" altLang="zh-CN" dirty="0"/>
              <a:t>22 </a:t>
            </a:r>
            <a:r>
              <a:rPr kumimoji="1" lang="zh-CN" altLang="en-US" dirty="0"/>
              <a:t>个补丁，高悬于 </a:t>
            </a:r>
            <a:r>
              <a:rPr kumimoji="1" lang="en-US" altLang="zh-CN" dirty="0"/>
              <a:t>Catalin Marinas</a:t>
            </a:r>
            <a:r>
              <a:rPr kumimoji="1" lang="zh-CN" altLang="en-US" dirty="0"/>
              <a:t> </a:t>
            </a:r>
            <a:r>
              <a:rPr kumimoji="1" lang="en-US" altLang="zh-CN" dirty="0"/>
              <a:t>(ARM64 </a:t>
            </a:r>
            <a:r>
              <a:rPr kumimoji="1" lang="zh-CN" altLang="en-US" dirty="0"/>
              <a:t>维护人</a:t>
            </a:r>
            <a:r>
              <a:rPr kumimoji="1" lang="en-US" altLang="zh-CN" dirty="0"/>
              <a:t>) </a:t>
            </a:r>
            <a:r>
              <a:rPr kumimoji="1" lang="zh-CN" altLang="en-US" dirty="0"/>
              <a:t>的仓库中，不被合入。如果不汲取前辈的经验教训，不改良，不创新，我们还会重蹈覆辙</a:t>
            </a:r>
          </a:p>
        </p:txBody>
      </p:sp>
    </p:spTree>
    <p:extLst>
      <p:ext uri="{BB962C8B-B14F-4D97-AF65-F5344CB8AC3E}">
        <p14:creationId xmlns:p14="http://schemas.microsoft.com/office/powerpoint/2010/main" val="399637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211705"/>
            <a:ext cx="9144000" cy="1217295"/>
          </a:xfrm>
        </p:spPr>
        <p:txBody>
          <a:bodyPr lIns="90000">
            <a:noAutofit/>
          </a:bodyPr>
          <a:lstStyle/>
          <a:p>
            <a:pPr algn="ctr"/>
            <a:r>
              <a:rPr kumimoji="1" lang="zh-CN" altLang="en-US" sz="3600"/>
              <a:t>相比前辈，</a:t>
            </a:r>
            <a:r>
              <a:rPr kumimoji="1" lang="zh-CN" altLang="en-US" sz="3600" dirty="0"/>
              <a:t>我们做了哪些改进？</a:t>
            </a:r>
            <a:endParaRPr lang="zh-CN" altLang="en-US" sz="3600" dirty="0">
              <a:solidFill>
                <a:schemeClr val="bg1"/>
              </a:solidFill>
              <a:effectLst/>
            </a:endParaRPr>
          </a:p>
        </p:txBody>
      </p:sp>
    </p:spTree>
    <p:extLst>
      <p:ext uri="{BB962C8B-B14F-4D97-AF65-F5344CB8AC3E}">
        <p14:creationId xmlns:p14="http://schemas.microsoft.com/office/powerpoint/2010/main" val="200197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E5BE537-34FE-C55E-BD6E-F9C5082B500F}"/>
              </a:ext>
            </a:extLst>
          </p:cNvPr>
          <p:cNvSpPr>
            <a:spLocks noGrp="1"/>
          </p:cNvSpPr>
          <p:nvPr>
            <p:ph type="title"/>
          </p:nvPr>
        </p:nvSpPr>
        <p:spPr/>
        <p:txBody>
          <a:bodyPr>
            <a:normAutofit/>
          </a:bodyPr>
          <a:lstStyle/>
          <a:p>
            <a:r>
              <a:rPr kumimoji="1" lang="zh-CN" altLang="en-US" sz="2800" dirty="0">
                <a:solidFill>
                  <a:schemeClr val="bg1"/>
                </a:solidFill>
              </a:rPr>
              <a:t>首创</a:t>
            </a:r>
            <a:r>
              <a:rPr kumimoji="1" lang="zh-CN" altLang="en-US" dirty="0">
                <a:solidFill>
                  <a:schemeClr val="bg1"/>
                </a:solidFill>
              </a:rPr>
              <a:t>新</a:t>
            </a:r>
            <a:r>
              <a:rPr kumimoji="1" lang="en-US" altLang="zh-CN" dirty="0">
                <a:solidFill>
                  <a:schemeClr val="bg1"/>
                </a:solidFill>
              </a:rPr>
              <a:t>32</a:t>
            </a:r>
            <a:r>
              <a:rPr kumimoji="1" lang="zh-CN" altLang="en-US" sz="2800" dirty="0">
                <a:solidFill>
                  <a:schemeClr val="bg1"/>
                </a:solidFill>
              </a:rPr>
              <a:t>位内核</a:t>
            </a:r>
            <a:r>
              <a:rPr kumimoji="1" lang="zh-CN" altLang="en-US" dirty="0">
                <a:solidFill>
                  <a:schemeClr val="bg1"/>
                </a:solidFill>
              </a:rPr>
              <a:t>态</a:t>
            </a:r>
          </a:p>
        </p:txBody>
      </p:sp>
      <p:sp>
        <p:nvSpPr>
          <p:cNvPr id="4" name="文本框 3">
            <a:extLst>
              <a:ext uri="{FF2B5EF4-FFF2-40B4-BE49-F238E27FC236}">
                <a16:creationId xmlns:a16="http://schemas.microsoft.com/office/drawing/2014/main" id="{26B05F0C-65AD-70E5-4974-409E710E8184}"/>
              </a:ext>
            </a:extLst>
          </p:cNvPr>
          <p:cNvSpPr txBox="1"/>
          <p:nvPr/>
        </p:nvSpPr>
        <p:spPr>
          <a:xfrm>
            <a:off x="7621018" y="5577550"/>
            <a:ext cx="4022342" cy="1169551"/>
          </a:xfrm>
          <a:prstGeom prst="rect">
            <a:avLst/>
          </a:prstGeom>
          <a:noFill/>
        </p:spPr>
        <p:txBody>
          <a:bodyPr wrap="square">
            <a:spAutoFit/>
          </a:bodyPr>
          <a:lstStyle/>
          <a:p>
            <a:pPr marL="114300"/>
            <a:r>
              <a:rPr kumimoji="1" lang="zh-CN" altLang="en-US" sz="1400" dirty="0"/>
              <a:t>支持完整新</a:t>
            </a:r>
            <a:r>
              <a:rPr kumimoji="1" lang="en-US" altLang="zh-CN" sz="1400" dirty="0"/>
              <a:t>32</a:t>
            </a:r>
            <a:r>
              <a:rPr kumimoji="1" lang="zh-CN" altLang="en-US" sz="1400" dirty="0"/>
              <a:t>位 </a:t>
            </a:r>
            <a:r>
              <a:rPr kumimoji="1" lang="en-US" altLang="zh-CN" sz="1400" dirty="0"/>
              <a:t>Linux</a:t>
            </a:r>
            <a:r>
              <a:rPr kumimoji="1" lang="zh-CN" altLang="en-US" sz="1400" dirty="0"/>
              <a:t>：</a:t>
            </a:r>
            <a:endParaRPr kumimoji="1" lang="en-US" altLang="zh-CN" sz="1400" dirty="0"/>
          </a:p>
          <a:p>
            <a:pPr marL="457200" indent="-342900">
              <a:buFont typeface="Arial" panose="020B0604020202020204" pitchFamily="34" charset="0"/>
              <a:buChar char="•"/>
            </a:pPr>
            <a:r>
              <a:rPr kumimoji="1" lang="en-US" altLang="zh-CN" sz="1400" dirty="0"/>
              <a:t>u64ilp32	-</a:t>
            </a:r>
            <a:r>
              <a:rPr kumimoji="1" lang="zh-CN" altLang="en-US" sz="1400" dirty="0"/>
              <a:t> 新</a:t>
            </a:r>
            <a:r>
              <a:rPr kumimoji="1" lang="en-US" altLang="zh-CN" sz="1400" dirty="0"/>
              <a:t>32</a:t>
            </a:r>
            <a:r>
              <a:rPr kumimoji="1" lang="zh-CN" altLang="en-US" sz="1400" dirty="0"/>
              <a:t>位 用户态</a:t>
            </a:r>
            <a:endParaRPr kumimoji="1" lang="en-US" altLang="zh-CN" sz="1400" dirty="0"/>
          </a:p>
          <a:p>
            <a:pPr marL="457200" indent="-342900">
              <a:buFont typeface="Arial" panose="020B0604020202020204" pitchFamily="34" charset="0"/>
              <a:buChar char="•"/>
            </a:pPr>
            <a:r>
              <a:rPr kumimoji="1" lang="en-US" altLang="zh-CN" sz="1400" dirty="0"/>
              <a:t>s64ilp32	- </a:t>
            </a:r>
            <a:r>
              <a:rPr kumimoji="1" lang="zh-CN" altLang="en-US" sz="1400" dirty="0"/>
              <a:t>新</a:t>
            </a:r>
            <a:r>
              <a:rPr kumimoji="1" lang="en-US" altLang="zh-CN" sz="1400" dirty="0"/>
              <a:t>32</a:t>
            </a:r>
            <a:r>
              <a:rPr kumimoji="1" lang="zh-CN" altLang="en-US" sz="1400" dirty="0"/>
              <a:t>位 内核态</a:t>
            </a:r>
            <a:endParaRPr kumimoji="1" lang="en-US" altLang="zh-CN" sz="1400" dirty="0"/>
          </a:p>
          <a:p>
            <a:pPr marL="114300"/>
            <a:br>
              <a:rPr kumimoji="1" lang="en-US" altLang="zh-CN" sz="1400" dirty="0"/>
            </a:br>
            <a:r>
              <a:rPr kumimoji="1" lang="en-US" altLang="zh-CN" sz="1400" dirty="0"/>
              <a:t>x86, mips, arm64 </a:t>
            </a:r>
            <a:r>
              <a:rPr kumimoji="1" lang="zh-CN" altLang="en-US" sz="1400" dirty="0"/>
              <a:t>只实现了新</a:t>
            </a:r>
            <a:r>
              <a:rPr kumimoji="1" lang="en-US" altLang="zh-CN" sz="1400" dirty="0"/>
              <a:t>32</a:t>
            </a:r>
            <a:r>
              <a:rPr kumimoji="1" lang="zh-CN" altLang="en-US" sz="1400" dirty="0"/>
              <a:t>位的用户态</a:t>
            </a:r>
          </a:p>
        </p:txBody>
      </p:sp>
      <p:pic>
        <p:nvPicPr>
          <p:cNvPr id="6" name="图片 5">
            <a:extLst>
              <a:ext uri="{FF2B5EF4-FFF2-40B4-BE49-F238E27FC236}">
                <a16:creationId xmlns:a16="http://schemas.microsoft.com/office/drawing/2014/main" id="{67D20798-2170-97DE-1579-F376665504DA}"/>
              </a:ext>
            </a:extLst>
          </p:cNvPr>
          <p:cNvPicPr>
            <a:picLocks noChangeAspect="1"/>
          </p:cNvPicPr>
          <p:nvPr/>
        </p:nvPicPr>
        <p:blipFill>
          <a:blip r:embed="rId2"/>
          <a:stretch>
            <a:fillRect/>
          </a:stretch>
        </p:blipFill>
        <p:spPr>
          <a:xfrm>
            <a:off x="315188" y="912456"/>
            <a:ext cx="3217860" cy="5945544"/>
          </a:xfrm>
          <a:prstGeom prst="rect">
            <a:avLst/>
          </a:prstGeom>
        </p:spPr>
      </p:pic>
      <p:pic>
        <p:nvPicPr>
          <p:cNvPr id="7" name="图片 6">
            <a:extLst>
              <a:ext uri="{FF2B5EF4-FFF2-40B4-BE49-F238E27FC236}">
                <a16:creationId xmlns:a16="http://schemas.microsoft.com/office/drawing/2014/main" id="{732F00F1-5D7F-6B02-40F4-7E5CCAE6E261}"/>
              </a:ext>
            </a:extLst>
          </p:cNvPr>
          <p:cNvPicPr>
            <a:picLocks noChangeAspect="1"/>
          </p:cNvPicPr>
          <p:nvPr/>
        </p:nvPicPr>
        <p:blipFill>
          <a:blip r:embed="rId3"/>
          <a:stretch>
            <a:fillRect/>
          </a:stretch>
        </p:blipFill>
        <p:spPr>
          <a:xfrm>
            <a:off x="3533048" y="912456"/>
            <a:ext cx="3711635" cy="5945544"/>
          </a:xfrm>
          <a:prstGeom prst="rect">
            <a:avLst/>
          </a:prstGeom>
        </p:spPr>
      </p:pic>
      <p:pic>
        <p:nvPicPr>
          <p:cNvPr id="5" name="图片 4">
            <a:extLst>
              <a:ext uri="{FF2B5EF4-FFF2-40B4-BE49-F238E27FC236}">
                <a16:creationId xmlns:a16="http://schemas.microsoft.com/office/drawing/2014/main" id="{95CCEEC8-2084-5F3F-5752-F42170D81A31}"/>
              </a:ext>
            </a:extLst>
          </p:cNvPr>
          <p:cNvPicPr>
            <a:picLocks noChangeAspect="1"/>
          </p:cNvPicPr>
          <p:nvPr/>
        </p:nvPicPr>
        <p:blipFill>
          <a:blip r:embed="rId4"/>
          <a:stretch>
            <a:fillRect/>
          </a:stretch>
        </p:blipFill>
        <p:spPr>
          <a:xfrm>
            <a:off x="7621018" y="1025667"/>
            <a:ext cx="3832581" cy="4446776"/>
          </a:xfrm>
          <a:prstGeom prst="rect">
            <a:avLst/>
          </a:prstGeom>
        </p:spPr>
      </p:pic>
      <p:sp>
        <p:nvSpPr>
          <p:cNvPr id="9" name="右大括号 8">
            <a:extLst>
              <a:ext uri="{FF2B5EF4-FFF2-40B4-BE49-F238E27FC236}">
                <a16:creationId xmlns:a16="http://schemas.microsoft.com/office/drawing/2014/main" id="{890F8910-87D7-2085-A124-93542699CDBD}"/>
              </a:ext>
            </a:extLst>
          </p:cNvPr>
          <p:cNvSpPr/>
          <p:nvPr/>
        </p:nvSpPr>
        <p:spPr>
          <a:xfrm>
            <a:off x="11059885" y="1062445"/>
            <a:ext cx="393714" cy="2911825"/>
          </a:xfrm>
          <a:prstGeom prst="rightBrace">
            <a:avLst>
              <a:gd name="adj1" fmla="val 8333"/>
              <a:gd name="adj2" fmla="val 496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65F45583-7EB5-91A6-38EA-362DEEC91447}"/>
              </a:ext>
            </a:extLst>
          </p:cNvPr>
          <p:cNvSpPr txBox="1"/>
          <p:nvPr/>
        </p:nvSpPr>
        <p:spPr>
          <a:xfrm>
            <a:off x="11373211" y="2326689"/>
            <a:ext cx="819455" cy="307777"/>
          </a:xfrm>
          <a:prstGeom prst="rect">
            <a:avLst/>
          </a:prstGeom>
          <a:noFill/>
        </p:spPr>
        <p:txBody>
          <a:bodyPr wrap="none" rtlCol="0">
            <a:spAutoFit/>
          </a:bodyPr>
          <a:lstStyle/>
          <a:p>
            <a:r>
              <a:rPr kumimoji="1" lang="en-US" altLang="zh-CN" sz="1400" dirty="0"/>
              <a:t>s64ilp32</a:t>
            </a:r>
            <a:endParaRPr kumimoji="1" lang="zh-CN" altLang="en-US" sz="1400" dirty="0"/>
          </a:p>
        </p:txBody>
      </p:sp>
      <p:sp>
        <p:nvSpPr>
          <p:cNvPr id="10" name="右大括号 9">
            <a:extLst>
              <a:ext uri="{FF2B5EF4-FFF2-40B4-BE49-F238E27FC236}">
                <a16:creationId xmlns:a16="http://schemas.microsoft.com/office/drawing/2014/main" id="{E90271E9-8D0C-B4C2-26F6-7E080CA1A106}"/>
              </a:ext>
            </a:extLst>
          </p:cNvPr>
          <p:cNvSpPr/>
          <p:nvPr/>
        </p:nvSpPr>
        <p:spPr>
          <a:xfrm>
            <a:off x="11059885" y="3983779"/>
            <a:ext cx="393714" cy="14423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18EE8F24-522C-55FF-6492-C3BABE486E43}"/>
              </a:ext>
            </a:extLst>
          </p:cNvPr>
          <p:cNvSpPr txBox="1"/>
          <p:nvPr/>
        </p:nvSpPr>
        <p:spPr>
          <a:xfrm>
            <a:off x="11373212" y="4551041"/>
            <a:ext cx="845103" cy="307777"/>
          </a:xfrm>
          <a:prstGeom prst="rect">
            <a:avLst/>
          </a:prstGeom>
          <a:noFill/>
        </p:spPr>
        <p:txBody>
          <a:bodyPr wrap="none" rtlCol="0">
            <a:spAutoFit/>
          </a:bodyPr>
          <a:lstStyle/>
          <a:p>
            <a:r>
              <a:rPr kumimoji="1" lang="en-US" altLang="zh-CN" sz="1400" dirty="0"/>
              <a:t>u64ilp32</a:t>
            </a:r>
            <a:endParaRPr kumimoji="1" lang="zh-CN" altLang="en-US" sz="1400" dirty="0"/>
          </a:p>
        </p:txBody>
      </p:sp>
    </p:spTree>
    <p:extLst>
      <p:ext uri="{BB962C8B-B14F-4D97-AF65-F5344CB8AC3E}">
        <p14:creationId xmlns:p14="http://schemas.microsoft.com/office/powerpoint/2010/main" val="1860087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8C205DF-B3EA-1D18-86C8-89E0F731A330}"/>
              </a:ext>
            </a:extLst>
          </p:cNvPr>
          <p:cNvSpPr>
            <a:spLocks noGrp="1"/>
          </p:cNvSpPr>
          <p:nvPr>
            <p:ph type="title"/>
          </p:nvPr>
        </p:nvSpPr>
        <p:spPr/>
        <p:txBody>
          <a:bodyPr>
            <a:normAutofit/>
          </a:bodyPr>
          <a:lstStyle/>
          <a:p>
            <a:r>
              <a:rPr kumimoji="1" lang="zh-CN" altLang="en-US" dirty="0">
                <a:solidFill>
                  <a:schemeClr val="bg1"/>
                </a:solidFill>
              </a:rPr>
              <a:t>栈的优化</a:t>
            </a:r>
          </a:p>
        </p:txBody>
      </p:sp>
      <p:sp>
        <p:nvSpPr>
          <p:cNvPr id="2" name="文本占位符 1">
            <a:extLst>
              <a:ext uri="{FF2B5EF4-FFF2-40B4-BE49-F238E27FC236}">
                <a16:creationId xmlns:a16="http://schemas.microsoft.com/office/drawing/2014/main" id="{C8CEBEA6-32B6-A7CF-E5D9-C23B1749F286}"/>
              </a:ext>
            </a:extLst>
          </p:cNvPr>
          <p:cNvSpPr txBox="1">
            <a:spLocks/>
          </p:cNvSpPr>
          <p:nvPr/>
        </p:nvSpPr>
        <p:spPr>
          <a:xfrm>
            <a:off x="484162" y="968375"/>
            <a:ext cx="4532220" cy="5432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kumimoji="1" lang="en-US" altLang="zh-CN" sz="1800" dirty="0"/>
          </a:p>
          <a:p>
            <a:pPr marL="0" indent="0">
              <a:buNone/>
            </a:pPr>
            <a:r>
              <a:rPr kumimoji="1" lang="zh-CN" altLang="en-US" sz="1800" dirty="0"/>
              <a:t>前辈的方案，沿用 </a:t>
            </a:r>
            <a:r>
              <a:rPr kumimoji="1" lang="en-US" altLang="zh-CN" sz="1800" dirty="0"/>
              <a:t>64</a:t>
            </a:r>
            <a:r>
              <a:rPr kumimoji="1" lang="zh-CN" altLang="en-US" sz="1800" dirty="0"/>
              <a:t>位栈布局</a:t>
            </a:r>
            <a:endParaRPr kumimoji="1" lang="en-US" altLang="zh-CN" sz="1800" dirty="0"/>
          </a:p>
          <a:p>
            <a:pPr marL="0" indent="0">
              <a:buNone/>
            </a:pPr>
            <a:r>
              <a:rPr kumimoji="1" lang="zh-CN" altLang="en-US" sz="1800" dirty="0"/>
              <a:t>我们的方案，改用 </a:t>
            </a:r>
            <a:r>
              <a:rPr kumimoji="1" lang="en-US" altLang="zh-CN" sz="1800" dirty="0"/>
              <a:t>32</a:t>
            </a:r>
            <a:r>
              <a:rPr kumimoji="1" lang="zh-CN" altLang="en-US" sz="1800" dirty="0"/>
              <a:t>位栈布局</a:t>
            </a:r>
            <a:endParaRPr kumimoji="1" lang="en-US" altLang="zh-CN" sz="1800" dirty="0"/>
          </a:p>
          <a:p>
            <a:endParaRPr kumimoji="1" lang="en-US" altLang="zh-CN" sz="1800" dirty="0"/>
          </a:p>
          <a:p>
            <a:pPr marL="0" indent="0">
              <a:buFont typeface="Arial" panose="020B0604020202020204" pitchFamily="34" charset="0"/>
              <a:buNone/>
            </a:pPr>
            <a:r>
              <a:rPr kumimoji="1" lang="zh-CN" altLang="en-US" sz="1800" dirty="0"/>
              <a:t>效果：</a:t>
            </a:r>
            <a:endParaRPr kumimoji="1" lang="en-US" altLang="zh-CN" sz="1800" dirty="0"/>
          </a:p>
          <a:p>
            <a:r>
              <a:rPr kumimoji="1" lang="zh-CN" altLang="en-US" sz="1800" dirty="0"/>
              <a:t>减少内存开销</a:t>
            </a:r>
            <a:endParaRPr kumimoji="1" lang="en-US" altLang="zh-CN" sz="1800" dirty="0"/>
          </a:p>
          <a:p>
            <a:r>
              <a:rPr kumimoji="1" lang="zh-CN" altLang="en-US" sz="1800" dirty="0"/>
              <a:t>提升出栈性能</a:t>
            </a:r>
            <a:endParaRPr kumimoji="1" lang="en-US" altLang="zh-CN" sz="1800" dirty="0"/>
          </a:p>
          <a:p>
            <a:pPr marL="0" indent="0">
              <a:buNone/>
            </a:pPr>
            <a:endParaRPr kumimoji="1" lang="en-US" altLang="zh-CN" sz="1800" dirty="0"/>
          </a:p>
          <a:p>
            <a:pPr marL="0" indent="0">
              <a:buNone/>
            </a:pPr>
            <a:r>
              <a:rPr kumimoji="1" lang="en-US" altLang="zh-CN" sz="1800" dirty="0"/>
              <a:t>TODO: </a:t>
            </a:r>
            <a:br>
              <a:rPr kumimoji="1" lang="en-US" altLang="zh-CN" sz="1800" dirty="0"/>
            </a:br>
            <a:r>
              <a:rPr kumimoji="1" lang="zh-CN" altLang="en-US" sz="1800" dirty="0"/>
              <a:t>性能待测量</a:t>
            </a:r>
            <a:endParaRPr kumimoji="1" lang="en-US" altLang="zh-CN" sz="1800" dirty="0"/>
          </a:p>
        </p:txBody>
      </p:sp>
      <p:pic>
        <p:nvPicPr>
          <p:cNvPr id="4" name="图片 3">
            <a:extLst>
              <a:ext uri="{FF2B5EF4-FFF2-40B4-BE49-F238E27FC236}">
                <a16:creationId xmlns:a16="http://schemas.microsoft.com/office/drawing/2014/main" id="{DFE58A88-049A-5D39-FD65-8E1489E03754}"/>
              </a:ext>
            </a:extLst>
          </p:cNvPr>
          <p:cNvPicPr>
            <a:picLocks noChangeAspect="1"/>
          </p:cNvPicPr>
          <p:nvPr/>
        </p:nvPicPr>
        <p:blipFill>
          <a:blip r:embed="rId4"/>
          <a:stretch>
            <a:fillRect/>
          </a:stretch>
        </p:blipFill>
        <p:spPr>
          <a:xfrm>
            <a:off x="6096000" y="968375"/>
            <a:ext cx="4960417" cy="5461274"/>
          </a:xfrm>
          <a:prstGeom prst="rect">
            <a:avLst/>
          </a:prstGeom>
        </p:spPr>
      </p:pic>
    </p:spTree>
    <p:extLst>
      <p:ext uri="{BB962C8B-B14F-4D97-AF65-F5344CB8AC3E}">
        <p14:creationId xmlns:p14="http://schemas.microsoft.com/office/powerpoint/2010/main" val="171903643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8C205DF-B3EA-1D18-86C8-89E0F731A330}"/>
              </a:ext>
            </a:extLst>
          </p:cNvPr>
          <p:cNvSpPr>
            <a:spLocks noGrp="1"/>
          </p:cNvSpPr>
          <p:nvPr>
            <p:ph type="title"/>
          </p:nvPr>
        </p:nvSpPr>
        <p:spPr/>
        <p:txBody>
          <a:bodyPr>
            <a:normAutofit/>
          </a:bodyPr>
          <a:lstStyle/>
          <a:p>
            <a:r>
              <a:rPr kumimoji="1" lang="zh-CN" altLang="en-US" dirty="0">
                <a:solidFill>
                  <a:schemeClr val="bg1"/>
                </a:solidFill>
              </a:rPr>
              <a:t>符号扩展寻址方案</a:t>
            </a:r>
          </a:p>
        </p:txBody>
      </p:sp>
      <p:sp>
        <p:nvSpPr>
          <p:cNvPr id="5" name="文本占位符 1">
            <a:extLst>
              <a:ext uri="{FF2B5EF4-FFF2-40B4-BE49-F238E27FC236}">
                <a16:creationId xmlns:a16="http://schemas.microsoft.com/office/drawing/2014/main" id="{E4B300FF-B8B4-6B9E-0575-2A64466354A1}"/>
              </a:ext>
            </a:extLst>
          </p:cNvPr>
          <p:cNvSpPr txBox="1">
            <a:spLocks/>
          </p:cNvSpPr>
          <p:nvPr/>
        </p:nvSpPr>
        <p:spPr>
          <a:xfrm>
            <a:off x="508609" y="1088016"/>
            <a:ext cx="5595937" cy="5432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kumimoji="1" lang="zh-CN" altLang="en-US" sz="1800" dirty="0"/>
              <a:t>前辈的方案：零扩展寻址</a:t>
            </a:r>
            <a:br>
              <a:rPr kumimoji="1" lang="en-US" altLang="zh-CN" sz="1800" dirty="0"/>
            </a:br>
            <a:r>
              <a:rPr kumimoji="1" lang="zh-CN" altLang="en-US" sz="1800" dirty="0"/>
              <a:t>需要插入额外指令对地址高位抹零，影响性能和代码密度。</a:t>
            </a:r>
            <a:endParaRPr kumimoji="1" lang="en-US" altLang="zh-CN" sz="1800" dirty="0"/>
          </a:p>
          <a:p>
            <a:pPr marL="0" indent="0">
              <a:buFont typeface="Arial" panose="020B0604020202020204" pitchFamily="34" charset="0"/>
              <a:buNone/>
            </a:pPr>
            <a:endParaRPr kumimoji="1" lang="en-US" altLang="zh-CN" sz="1800" dirty="0"/>
          </a:p>
          <a:p>
            <a:pPr marL="285750" indent="-285750"/>
            <a:r>
              <a:rPr kumimoji="1" lang="zh-CN" altLang="en-US" sz="1800" dirty="0"/>
              <a:t>我们的方案：符号扩展寻址</a:t>
            </a:r>
            <a:br>
              <a:rPr kumimoji="1" lang="en-US" altLang="zh-CN" sz="1800" dirty="0"/>
            </a:br>
            <a:r>
              <a:rPr kumimoji="1" lang="zh-CN" altLang="en-US" sz="1800" dirty="0"/>
              <a:t>用 </a:t>
            </a:r>
            <a:r>
              <a:rPr kumimoji="1" lang="en-US" altLang="zh-CN" sz="1800" dirty="0"/>
              <a:t>OS </a:t>
            </a:r>
            <a:r>
              <a:rPr kumimoji="1" lang="zh-CN" altLang="en-US" sz="1800" dirty="0"/>
              <a:t>实现</a:t>
            </a:r>
            <a:r>
              <a:rPr kumimoji="1" lang="en-US" altLang="zh-CN" sz="1800" dirty="0"/>
              <a:t> MMU </a:t>
            </a:r>
            <a:r>
              <a:rPr kumimoji="1" lang="zh-CN" altLang="en-US" sz="1800" dirty="0"/>
              <a:t>的双重映射，使得符号扩展的地址，和零扩展的地址，在取指和访存效果上相同。</a:t>
            </a:r>
            <a:endParaRPr kumimoji="1" lang="en-US" altLang="zh-CN" sz="1800" dirty="0"/>
          </a:p>
          <a:p>
            <a:pPr marL="0" indent="0">
              <a:buFont typeface="Arial" panose="020B0604020202020204" pitchFamily="34" charset="0"/>
              <a:buNone/>
            </a:pPr>
            <a:endParaRPr kumimoji="1" lang="en-US" altLang="zh-CN" sz="1800" dirty="0"/>
          </a:p>
          <a:p>
            <a:r>
              <a:rPr kumimoji="1" lang="zh-CN" altLang="en-US" sz="1800" dirty="0"/>
              <a:t>优势：</a:t>
            </a:r>
            <a:endParaRPr kumimoji="1" lang="en-US" altLang="zh-CN" sz="1800" dirty="0"/>
          </a:p>
          <a:p>
            <a:pPr lvl="1"/>
            <a:r>
              <a:rPr kumimoji="1" lang="zh-CN" altLang="en-US" sz="1800" dirty="0"/>
              <a:t>减轻开发工作</a:t>
            </a:r>
            <a:endParaRPr kumimoji="1" lang="en-US" altLang="zh-CN" sz="1800" dirty="0"/>
          </a:p>
          <a:p>
            <a:pPr lvl="1"/>
            <a:r>
              <a:rPr kumimoji="1" lang="zh-CN" altLang="en-US" sz="1800" dirty="0"/>
              <a:t>提升程序性能</a:t>
            </a:r>
            <a:endParaRPr kumimoji="1" lang="en-US" altLang="zh-CN" sz="1800" dirty="0"/>
          </a:p>
          <a:p>
            <a:pPr lvl="1"/>
            <a:r>
              <a:rPr kumimoji="1" lang="zh-CN" altLang="en-US" sz="1800" dirty="0"/>
              <a:t>提升代码密度</a:t>
            </a:r>
            <a:endParaRPr kumimoji="1" lang="en-US" altLang="zh-CN" sz="1800" dirty="0"/>
          </a:p>
        </p:txBody>
      </p:sp>
      <p:pic>
        <p:nvPicPr>
          <p:cNvPr id="6" name="图片 5">
            <a:extLst>
              <a:ext uri="{FF2B5EF4-FFF2-40B4-BE49-F238E27FC236}">
                <a16:creationId xmlns:a16="http://schemas.microsoft.com/office/drawing/2014/main" id="{FC606655-622F-7010-75F8-5ACAF57D0DE0}"/>
              </a:ext>
            </a:extLst>
          </p:cNvPr>
          <p:cNvPicPr>
            <a:picLocks noChangeAspect="1"/>
          </p:cNvPicPr>
          <p:nvPr/>
        </p:nvPicPr>
        <p:blipFill>
          <a:blip r:embed="rId4"/>
          <a:stretch>
            <a:fillRect/>
          </a:stretch>
        </p:blipFill>
        <p:spPr>
          <a:xfrm>
            <a:off x="6352375" y="977397"/>
            <a:ext cx="5472686" cy="5680774"/>
          </a:xfrm>
          <a:prstGeom prst="rect">
            <a:avLst/>
          </a:prstGeom>
        </p:spPr>
      </p:pic>
    </p:spTree>
    <p:extLst>
      <p:ext uri="{BB962C8B-B14F-4D97-AF65-F5344CB8AC3E}">
        <p14:creationId xmlns:p14="http://schemas.microsoft.com/office/powerpoint/2010/main" val="84368942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5188" y="1187375"/>
            <a:ext cx="5399812" cy="5246082"/>
          </a:xfrm>
        </p:spPr>
        <p:txBody>
          <a:bodyPr>
            <a:normAutofit/>
          </a:bodyPr>
          <a:lstStyle/>
          <a:p>
            <a:pPr marL="0" indent="0" algn="l">
              <a:spcBef>
                <a:spcPts val="0"/>
              </a:spcBef>
              <a:spcAft>
                <a:spcPts val="0"/>
              </a:spcAft>
            </a:pPr>
            <a:r>
              <a:rPr kumimoji="1" lang="en" altLang="zh-CN" sz="1600" dirty="0">
                <a:latin typeface="+mn-lt"/>
                <a:ea typeface="+mn-ea"/>
              </a:rPr>
              <a:t>ILP32 </a:t>
            </a:r>
            <a:r>
              <a:rPr kumimoji="1" lang="zh-CN" altLang="en-US" sz="1600" dirty="0">
                <a:latin typeface="+mn-lt"/>
                <a:ea typeface="+mn-ea"/>
              </a:rPr>
              <a:t>数据类型：</a:t>
            </a:r>
            <a:r>
              <a:rPr kumimoji="1" lang="en" altLang="zh-CN" sz="1600" dirty="0">
                <a:latin typeface="+mn-lt"/>
                <a:ea typeface="+mn-ea"/>
              </a:rPr>
              <a:t>int, long, pointer </a:t>
            </a:r>
            <a:r>
              <a:rPr kumimoji="1" lang="zh-CN" altLang="en-US" sz="1600" dirty="0">
                <a:latin typeface="+mn-lt"/>
                <a:ea typeface="+mn-ea"/>
              </a:rPr>
              <a:t>都是 </a:t>
            </a:r>
            <a:r>
              <a:rPr kumimoji="1" lang="en-US" altLang="zh-CN" sz="1600" dirty="0">
                <a:latin typeface="+mn-lt"/>
                <a:ea typeface="+mn-ea"/>
              </a:rPr>
              <a:t>32 </a:t>
            </a:r>
            <a:r>
              <a:rPr kumimoji="1" lang="zh-CN" altLang="en-US" sz="1600" dirty="0">
                <a:latin typeface="+mn-lt"/>
                <a:ea typeface="+mn-ea"/>
              </a:rPr>
              <a:t>位   </a:t>
            </a:r>
            <a:r>
              <a:rPr kumimoji="1" lang="en" altLang="zh-CN" sz="1600" dirty="0">
                <a:latin typeface="+mn-lt"/>
                <a:ea typeface="+mn-ea"/>
              </a:rPr>
              <a:t>LP64 </a:t>
            </a:r>
            <a:r>
              <a:rPr kumimoji="1" lang="zh-CN" altLang="en-US" sz="1600" dirty="0">
                <a:latin typeface="+mn-lt"/>
                <a:ea typeface="+mn-ea"/>
              </a:rPr>
              <a:t> 数据类型：</a:t>
            </a:r>
            <a:r>
              <a:rPr kumimoji="1" lang="en-US" altLang="zh-CN" sz="1600" dirty="0">
                <a:latin typeface="+mn-lt"/>
                <a:ea typeface="+mn-ea"/>
              </a:rPr>
              <a:t>	</a:t>
            </a:r>
            <a:r>
              <a:rPr kumimoji="1" lang="en" altLang="zh-CN" sz="1600" dirty="0">
                <a:latin typeface="+mn-lt"/>
                <a:ea typeface="+mn-ea"/>
              </a:rPr>
              <a:t>long, pointer </a:t>
            </a:r>
            <a:r>
              <a:rPr kumimoji="1" lang="zh-CN" altLang="en-US" sz="1600" dirty="0">
                <a:latin typeface="+mn-lt"/>
                <a:ea typeface="+mn-ea"/>
              </a:rPr>
              <a:t>都是 </a:t>
            </a:r>
            <a:r>
              <a:rPr kumimoji="1" lang="en-US" altLang="zh-CN" sz="1600" dirty="0">
                <a:latin typeface="+mn-lt"/>
                <a:ea typeface="+mn-ea"/>
              </a:rPr>
              <a:t>64 </a:t>
            </a:r>
            <a:r>
              <a:rPr kumimoji="1" lang="zh-CN" altLang="en-US" sz="1600" dirty="0">
                <a:latin typeface="+mn-lt"/>
                <a:ea typeface="+mn-ea"/>
              </a:rPr>
              <a:t>位</a:t>
            </a:r>
            <a:endParaRPr kumimoji="1" lang="en-US" altLang="zh-CN" sz="1600" dirty="0">
              <a:latin typeface="+mn-lt"/>
              <a:ea typeface="+mn-ea"/>
            </a:endParaRPr>
          </a:p>
          <a:p>
            <a:pPr marL="0" indent="0" algn="l">
              <a:spcBef>
                <a:spcPts val="0"/>
              </a:spcBef>
              <a:spcAft>
                <a:spcPts val="0"/>
              </a:spcAft>
            </a:pPr>
            <a:r>
              <a:rPr kumimoji="1" lang="en" altLang="zh-CN" sz="1600" dirty="0">
                <a:latin typeface="+mn-lt"/>
                <a:ea typeface="+mn-ea"/>
              </a:rPr>
              <a:t>ILP32 </a:t>
            </a:r>
            <a:r>
              <a:rPr kumimoji="1" lang="zh-CN" altLang="en-US" sz="1600" dirty="0">
                <a:latin typeface="+mn-lt"/>
                <a:ea typeface="+mn-ea"/>
              </a:rPr>
              <a:t>和 </a:t>
            </a:r>
            <a:r>
              <a:rPr kumimoji="1" lang="en" altLang="zh-CN" sz="1600" dirty="0">
                <a:latin typeface="+mn-lt"/>
                <a:ea typeface="+mn-ea"/>
              </a:rPr>
              <a:t>LP64 </a:t>
            </a:r>
            <a:r>
              <a:rPr kumimoji="1" lang="zh-CN" altLang="en-US" sz="1600" dirty="0">
                <a:latin typeface="+mn-lt"/>
                <a:ea typeface="+mn-ea"/>
              </a:rPr>
              <a:t>是目前主流数据类型，除此以外还有 </a:t>
            </a:r>
            <a:r>
              <a:rPr kumimoji="1" lang="en" altLang="zh-CN" sz="1600" dirty="0">
                <a:latin typeface="+mn-lt"/>
                <a:ea typeface="+mn-ea"/>
              </a:rPr>
              <a:t>ILP64, LL64 </a:t>
            </a:r>
            <a:r>
              <a:rPr kumimoji="1" lang="zh-CN" altLang="en-US" sz="1600" dirty="0">
                <a:latin typeface="+mn-lt"/>
                <a:ea typeface="+mn-ea"/>
              </a:rPr>
              <a:t>等。本次分享聚焦在 </a:t>
            </a:r>
            <a:r>
              <a:rPr kumimoji="1" lang="en-US" altLang="zh-CN" sz="1600" dirty="0">
                <a:latin typeface="+mn-lt"/>
                <a:ea typeface="+mn-ea"/>
              </a:rPr>
              <a:t>ILP32 </a:t>
            </a:r>
            <a:r>
              <a:rPr kumimoji="1" lang="zh-CN" altLang="en-US" sz="1600" dirty="0">
                <a:latin typeface="+mn-lt"/>
                <a:ea typeface="+mn-ea"/>
              </a:rPr>
              <a:t>和 </a:t>
            </a:r>
            <a:r>
              <a:rPr kumimoji="1" lang="en-US" altLang="zh-CN" sz="1600" dirty="0">
                <a:latin typeface="+mn-lt"/>
                <a:ea typeface="+mn-ea"/>
              </a:rPr>
              <a:t>LP64</a:t>
            </a:r>
          </a:p>
          <a:p>
            <a:pPr marL="0" indent="0" algn="l">
              <a:spcBef>
                <a:spcPts val="0"/>
              </a:spcBef>
              <a:spcAft>
                <a:spcPts val="0"/>
              </a:spcAft>
            </a:pPr>
            <a:endParaRPr kumimoji="1" lang="en-US" altLang="zh-CN" sz="1600" dirty="0">
              <a:latin typeface="+mn-lt"/>
              <a:ea typeface="+mn-ea"/>
            </a:endParaRPr>
          </a:p>
          <a:p>
            <a:pPr marL="0" indent="0" algn="l">
              <a:spcBef>
                <a:spcPts val="0"/>
              </a:spcBef>
              <a:spcAft>
                <a:spcPts val="0"/>
              </a:spcAft>
            </a:pPr>
            <a:endParaRPr kumimoji="1" lang="en-US" altLang="zh-CN" sz="1600" dirty="0">
              <a:latin typeface="+mn-lt"/>
              <a:ea typeface="+mn-ea"/>
            </a:endParaRPr>
          </a:p>
          <a:p>
            <a:pPr>
              <a:spcBef>
                <a:spcPts val="0"/>
              </a:spcBef>
            </a:pPr>
            <a:r>
              <a:rPr kumimoji="1" lang="zh-CN" altLang="en-US" sz="1600" dirty="0">
                <a:latin typeface="+mn-lt"/>
                <a:ea typeface="+mn-ea"/>
              </a:rPr>
              <a:t>从右表中可以看出，在三种 </a:t>
            </a:r>
            <a:r>
              <a:rPr kumimoji="1" lang="en" altLang="zh-CN" sz="1600" dirty="0">
                <a:latin typeface="+mn-lt"/>
                <a:ea typeface="+mn-ea"/>
              </a:rPr>
              <a:t>ABI </a:t>
            </a:r>
            <a:r>
              <a:rPr kumimoji="1" lang="zh-CN" altLang="en-US" sz="1600" dirty="0">
                <a:latin typeface="+mn-lt"/>
                <a:ea typeface="+mn-ea"/>
              </a:rPr>
              <a:t>中，它们的 </a:t>
            </a:r>
            <a:r>
              <a:rPr kumimoji="1" lang="en" altLang="zh-CN" sz="1600" dirty="0">
                <a:latin typeface="+mn-lt"/>
                <a:ea typeface="+mn-ea"/>
              </a:rPr>
              <a:t>ISA, long, pointer </a:t>
            </a:r>
            <a:r>
              <a:rPr kumimoji="1" lang="zh-CN" altLang="en-US" sz="1600" dirty="0">
                <a:latin typeface="+mn-lt"/>
                <a:ea typeface="+mn-ea"/>
              </a:rPr>
              <a:t>是不同的。这也就是说：</a:t>
            </a:r>
            <a:endParaRPr kumimoji="1" lang="en-US" altLang="zh-CN" sz="1600" dirty="0">
              <a:latin typeface="+mn-lt"/>
              <a:ea typeface="+mn-ea"/>
            </a:endParaRPr>
          </a:p>
          <a:p>
            <a:pPr marL="285750" indent="-285750">
              <a:spcBef>
                <a:spcPts val="0"/>
              </a:spcBef>
              <a:buFont typeface="Arial" panose="020B0604020202020204" pitchFamily="34" charset="0"/>
              <a:buChar char="•"/>
            </a:pPr>
            <a:r>
              <a:rPr kumimoji="1" lang="en" altLang="zh-CN" sz="1600" dirty="0">
                <a:latin typeface="+mn-lt"/>
                <a:ea typeface="+mn-ea"/>
              </a:rPr>
              <a:t>rv64ilp32 </a:t>
            </a:r>
            <a:r>
              <a:rPr kumimoji="1" lang="zh-CN" altLang="en-US" sz="1600" dirty="0">
                <a:latin typeface="+mn-lt"/>
                <a:ea typeface="+mn-ea"/>
              </a:rPr>
              <a:t>和 </a:t>
            </a:r>
            <a:r>
              <a:rPr kumimoji="1" lang="en" altLang="zh-CN" sz="1600" dirty="0">
                <a:latin typeface="+mn-lt"/>
                <a:ea typeface="+mn-ea"/>
              </a:rPr>
              <a:t>rv64lp64 </a:t>
            </a:r>
            <a:r>
              <a:rPr kumimoji="1" lang="zh-CN" altLang="en-US" sz="1600" dirty="0">
                <a:latin typeface="+mn-lt"/>
                <a:ea typeface="+mn-ea"/>
              </a:rPr>
              <a:t> 软件数据类型不同，但硬件相同</a:t>
            </a:r>
            <a:endParaRPr kumimoji="1" lang="en-US" altLang="zh-CN" sz="1600" dirty="0">
              <a:latin typeface="+mn-lt"/>
              <a:ea typeface="+mn-ea"/>
            </a:endParaRPr>
          </a:p>
          <a:p>
            <a:pPr marL="285750" indent="-285750">
              <a:spcBef>
                <a:spcPts val="0"/>
              </a:spcBef>
              <a:buFont typeface="Arial" panose="020B0604020202020204" pitchFamily="34" charset="0"/>
              <a:buChar char="•"/>
            </a:pPr>
            <a:r>
              <a:rPr kumimoji="1" lang="en" altLang="zh-CN" sz="1600" dirty="0">
                <a:latin typeface="+mn-lt"/>
                <a:ea typeface="+mn-ea"/>
              </a:rPr>
              <a:t>rv64ilp32 </a:t>
            </a:r>
            <a:r>
              <a:rPr kumimoji="1" lang="zh-CN" altLang="en-US" sz="1600" dirty="0">
                <a:latin typeface="+mn-lt"/>
                <a:ea typeface="+mn-ea"/>
              </a:rPr>
              <a:t>和 </a:t>
            </a:r>
            <a:r>
              <a:rPr kumimoji="1" lang="en" altLang="zh-CN" sz="1600" dirty="0">
                <a:latin typeface="+mn-lt"/>
                <a:ea typeface="+mn-ea"/>
              </a:rPr>
              <a:t>rv32ilp32 </a:t>
            </a:r>
            <a:r>
              <a:rPr kumimoji="1" lang="zh-CN" altLang="en-US" sz="1600" dirty="0">
                <a:latin typeface="+mn-lt"/>
                <a:ea typeface="+mn-ea"/>
              </a:rPr>
              <a:t>软件数据类型相同，但硬件不同</a:t>
            </a:r>
            <a:endParaRPr kumimoji="1" lang="en-US" altLang="zh-CN" sz="1600" dirty="0">
              <a:latin typeface="+mn-lt"/>
              <a:ea typeface="+mn-ea"/>
            </a:endParaRPr>
          </a:p>
          <a:p>
            <a:pPr>
              <a:spcBef>
                <a:spcPts val="0"/>
              </a:spcBef>
            </a:pPr>
            <a:endParaRPr kumimoji="1" lang="en-US" altLang="zh-CN" sz="1600" dirty="0">
              <a:latin typeface="+mn-lt"/>
              <a:ea typeface="+mn-ea"/>
            </a:endParaRPr>
          </a:p>
          <a:p>
            <a:pPr>
              <a:spcBef>
                <a:spcPts val="0"/>
              </a:spcBef>
            </a:pPr>
            <a:r>
              <a:rPr kumimoji="1" lang="zh-CN" altLang="en-US" sz="1600" dirty="0">
                <a:latin typeface="+mn-lt"/>
                <a:ea typeface="+mn-ea"/>
              </a:rPr>
              <a:t>因此，我们将分别从软件和硬件两个角度进行对比，即：</a:t>
            </a:r>
            <a:endParaRPr kumimoji="1" lang="en-US" altLang="zh-CN" sz="1600" dirty="0">
              <a:latin typeface="+mn-lt"/>
              <a:ea typeface="+mn-ea"/>
            </a:endParaRPr>
          </a:p>
          <a:p>
            <a:pPr marL="285750" indent="-285750">
              <a:spcBef>
                <a:spcPts val="0"/>
              </a:spcBef>
              <a:buFont typeface="Arial" panose="020B0604020202020204" pitchFamily="34" charset="0"/>
              <a:buChar char="•"/>
            </a:pPr>
            <a:r>
              <a:rPr kumimoji="1" lang="en" altLang="zh-CN" sz="1600" dirty="0">
                <a:latin typeface="+mn-lt"/>
                <a:ea typeface="+mn-ea"/>
              </a:rPr>
              <a:t>rv64ilp32 v.s. rv64lp64</a:t>
            </a:r>
            <a:r>
              <a:rPr kumimoji="1" lang="zh-CN" altLang="en-US" sz="1600" dirty="0">
                <a:latin typeface="+mn-lt"/>
                <a:ea typeface="+mn-ea"/>
              </a:rPr>
              <a:t> </a:t>
            </a:r>
            <a:r>
              <a:rPr kumimoji="1" lang="zh-CN" altLang="en" sz="1600" dirty="0">
                <a:latin typeface="+mn-lt"/>
                <a:ea typeface="+mn-ea"/>
              </a:rPr>
              <a:t>（</a:t>
            </a:r>
            <a:r>
              <a:rPr kumimoji="1" lang="zh-CN" altLang="en-US" sz="1600" dirty="0">
                <a:latin typeface="+mn-lt"/>
                <a:ea typeface="+mn-ea"/>
              </a:rPr>
              <a:t>软件对比）</a:t>
            </a:r>
            <a:endParaRPr kumimoji="1" lang="en-US" altLang="zh-CN" sz="1600" dirty="0">
              <a:latin typeface="+mn-lt"/>
              <a:ea typeface="+mn-ea"/>
            </a:endParaRPr>
          </a:p>
          <a:p>
            <a:pPr marL="285750" indent="-285750">
              <a:spcBef>
                <a:spcPts val="0"/>
              </a:spcBef>
              <a:buFont typeface="Arial" panose="020B0604020202020204" pitchFamily="34" charset="0"/>
              <a:buChar char="•"/>
            </a:pPr>
            <a:r>
              <a:rPr kumimoji="1" lang="en" altLang="zh-CN" sz="1600" dirty="0">
                <a:latin typeface="+mn-lt"/>
                <a:ea typeface="+mn-ea"/>
              </a:rPr>
              <a:t>rv64ilp32 v.s. rv32ilp32</a:t>
            </a:r>
            <a:r>
              <a:rPr kumimoji="1" lang="zh-CN" altLang="en" sz="1600" dirty="0">
                <a:latin typeface="+mn-lt"/>
                <a:ea typeface="+mn-ea"/>
              </a:rPr>
              <a:t>（</a:t>
            </a:r>
            <a:r>
              <a:rPr kumimoji="1" lang="zh-CN" altLang="en-US" sz="1600" dirty="0">
                <a:latin typeface="+mn-lt"/>
                <a:ea typeface="+mn-ea"/>
              </a:rPr>
              <a:t>硬件对比）</a:t>
            </a:r>
          </a:p>
          <a:p>
            <a:pPr marL="0" indent="0" algn="l">
              <a:spcBef>
                <a:spcPts val="0"/>
              </a:spcBef>
              <a:spcAft>
                <a:spcPts val="0"/>
              </a:spcAft>
            </a:pPr>
            <a:endParaRPr lang="zh-CN" altLang="en-US" sz="1600" dirty="0">
              <a:solidFill>
                <a:srgbClr val="202124"/>
              </a:solidFill>
            </a:endParaRPr>
          </a:p>
        </p:txBody>
      </p:sp>
      <p:sp>
        <p:nvSpPr>
          <p:cNvPr id="3" name="标题 2"/>
          <p:cNvSpPr>
            <a:spLocks noGrp="1"/>
          </p:cNvSpPr>
          <p:nvPr>
            <p:ph type="title"/>
          </p:nvPr>
        </p:nvSpPr>
        <p:spPr/>
        <p:txBody>
          <a:bodyPr/>
          <a:lstStyle/>
          <a:p>
            <a:r>
              <a:rPr kumimoji="1" lang="en-US" altLang="zh-CN" dirty="0">
                <a:solidFill>
                  <a:schemeClr val="bg1"/>
                </a:solidFill>
              </a:rPr>
              <a:t>ABI = </a:t>
            </a:r>
            <a:r>
              <a:rPr kumimoji="1" lang="zh-CN" altLang="en-US" dirty="0">
                <a:solidFill>
                  <a:schemeClr val="bg1"/>
                </a:solidFill>
              </a:rPr>
              <a:t>数据类型 </a:t>
            </a:r>
            <a:r>
              <a:rPr kumimoji="1" lang="en-US" altLang="zh-CN" dirty="0">
                <a:solidFill>
                  <a:schemeClr val="bg1"/>
                </a:solidFill>
              </a:rPr>
              <a:t>+</a:t>
            </a:r>
            <a:r>
              <a:rPr kumimoji="1" lang="zh-CN" altLang="en-US" dirty="0">
                <a:solidFill>
                  <a:schemeClr val="bg1"/>
                </a:solidFill>
              </a:rPr>
              <a:t> 指令架构</a:t>
            </a:r>
          </a:p>
        </p:txBody>
      </p:sp>
      <p:graphicFrame>
        <p:nvGraphicFramePr>
          <p:cNvPr id="4" name="表格 3">
            <a:extLst>
              <a:ext uri="{FF2B5EF4-FFF2-40B4-BE49-F238E27FC236}">
                <a16:creationId xmlns:a16="http://schemas.microsoft.com/office/drawing/2014/main" id="{A9C29915-2A81-3A4D-AE15-3A53AF05E704}"/>
              </a:ext>
            </a:extLst>
          </p:cNvPr>
          <p:cNvGraphicFramePr>
            <a:graphicFrameLocks noGrp="1"/>
          </p:cNvGraphicFramePr>
          <p:nvPr>
            <p:extLst>
              <p:ext uri="{D42A27DB-BD31-4B8C-83A1-F6EECF244321}">
                <p14:modId xmlns:p14="http://schemas.microsoft.com/office/powerpoint/2010/main" val="860195814"/>
              </p:ext>
            </p:extLst>
          </p:nvPr>
        </p:nvGraphicFramePr>
        <p:xfrm>
          <a:off x="5998029" y="1719943"/>
          <a:ext cx="5878783" cy="3645083"/>
        </p:xfrm>
        <a:graphic>
          <a:graphicData uri="http://schemas.openxmlformats.org/drawingml/2006/table">
            <a:tbl>
              <a:tblPr/>
              <a:tblGrid>
                <a:gridCol w="1472641">
                  <a:extLst>
                    <a:ext uri="{9D8B030D-6E8A-4147-A177-3AD203B41FA5}">
                      <a16:colId xmlns:a16="http://schemas.microsoft.com/office/drawing/2014/main" val="89964547"/>
                    </a:ext>
                  </a:extLst>
                </a:gridCol>
                <a:gridCol w="1472641">
                  <a:extLst>
                    <a:ext uri="{9D8B030D-6E8A-4147-A177-3AD203B41FA5}">
                      <a16:colId xmlns:a16="http://schemas.microsoft.com/office/drawing/2014/main" val="3422731532"/>
                    </a:ext>
                  </a:extLst>
                </a:gridCol>
                <a:gridCol w="1472641">
                  <a:extLst>
                    <a:ext uri="{9D8B030D-6E8A-4147-A177-3AD203B41FA5}">
                      <a16:colId xmlns:a16="http://schemas.microsoft.com/office/drawing/2014/main" val="3314638788"/>
                    </a:ext>
                  </a:extLst>
                </a:gridCol>
                <a:gridCol w="1460860">
                  <a:extLst>
                    <a:ext uri="{9D8B030D-6E8A-4147-A177-3AD203B41FA5}">
                      <a16:colId xmlns:a16="http://schemas.microsoft.com/office/drawing/2014/main" val="1845618519"/>
                    </a:ext>
                  </a:extLst>
                </a:gridCol>
              </a:tblGrid>
              <a:tr h="750582">
                <a:tc>
                  <a:txBody>
                    <a:bodyPr/>
                    <a:lstStyle/>
                    <a:p>
                      <a:pPr marL="0" indent="0" algn="l">
                        <a:spcBef>
                          <a:spcPts val="0"/>
                        </a:spcBef>
                        <a:spcAft>
                          <a:spcPts val="0"/>
                        </a:spcAft>
                      </a:pPr>
                      <a:endParaRPr lang="zh-CN" altLang="en-US" sz="1600">
                        <a:solidFill>
                          <a:srgbClr val="202124"/>
                        </a:solidFill>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 sz="1600" dirty="0">
                          <a:solidFill>
                            <a:srgbClr val="202124"/>
                          </a:solidFill>
                          <a:effectLst/>
                        </a:rPr>
                        <a:t>rv32ilp32</a:t>
                      </a:r>
                      <a:endParaRPr lang="en" sz="2800" dirty="0">
                        <a:effectLst/>
                      </a:endParaRPr>
                    </a:p>
                    <a:p>
                      <a:pPr marL="0" indent="0" algn="l">
                        <a:spcBef>
                          <a:spcPts val="0"/>
                        </a:spcBef>
                        <a:spcAft>
                          <a:spcPts val="0"/>
                        </a:spcAft>
                      </a:pPr>
                      <a:r>
                        <a:rPr lang="zh-CN" altLang="en-US" sz="1600" dirty="0">
                          <a:solidFill>
                            <a:srgbClr val="202124"/>
                          </a:solidFill>
                          <a:effectLst/>
                        </a:rPr>
                        <a:t>统</a:t>
                      </a:r>
                      <a:r>
                        <a:rPr lang="en-US" altLang="zh-CN" sz="1600" dirty="0">
                          <a:solidFill>
                            <a:srgbClr val="202124"/>
                          </a:solidFill>
                          <a:effectLst/>
                        </a:rPr>
                        <a:t>32</a:t>
                      </a:r>
                      <a:r>
                        <a:rPr lang="zh-CN" altLang="en-US" sz="1600" dirty="0">
                          <a:solidFill>
                            <a:srgbClr val="202124"/>
                          </a:solidFill>
                          <a:effectLst/>
                        </a:rPr>
                        <a:t>位</a:t>
                      </a:r>
                      <a:r>
                        <a:rPr lang="en" sz="1600" dirty="0">
                          <a:solidFill>
                            <a:srgbClr val="202124"/>
                          </a:solidFill>
                          <a:effectLst/>
                        </a:rPr>
                        <a:t>ABI</a:t>
                      </a:r>
                      <a:endParaRPr lang="en" sz="2800" dirty="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 sz="1600">
                          <a:solidFill>
                            <a:srgbClr val="202124"/>
                          </a:solidFill>
                          <a:effectLst/>
                        </a:rPr>
                        <a:t>rv64lp64</a:t>
                      </a:r>
                      <a:endParaRPr lang="en" sz="2800">
                        <a:effectLst/>
                      </a:endParaRPr>
                    </a:p>
                    <a:p>
                      <a:pPr marL="0" indent="0" algn="l">
                        <a:spcBef>
                          <a:spcPts val="0"/>
                        </a:spcBef>
                        <a:spcAft>
                          <a:spcPts val="0"/>
                        </a:spcAft>
                      </a:pPr>
                      <a:r>
                        <a:rPr lang="zh-CN" altLang="en-US" sz="1600">
                          <a:solidFill>
                            <a:srgbClr val="202124"/>
                          </a:solidFill>
                          <a:effectLst/>
                        </a:rPr>
                        <a:t>传统</a:t>
                      </a:r>
                      <a:r>
                        <a:rPr lang="en-US" altLang="zh-CN" sz="1600">
                          <a:solidFill>
                            <a:srgbClr val="202124"/>
                          </a:solidFill>
                          <a:effectLst/>
                        </a:rPr>
                        <a:t>64</a:t>
                      </a:r>
                      <a:r>
                        <a:rPr lang="zh-CN" altLang="en-US" sz="1600">
                          <a:solidFill>
                            <a:srgbClr val="202124"/>
                          </a:solidFill>
                          <a:effectLst/>
                        </a:rPr>
                        <a:t>位</a:t>
                      </a:r>
                      <a:r>
                        <a:rPr lang="en" sz="1600">
                          <a:solidFill>
                            <a:srgbClr val="202124"/>
                          </a:solidFill>
                          <a:effectLst/>
                        </a:rPr>
                        <a:t>ABI</a:t>
                      </a:r>
                      <a:endParaRPr lang="en"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 sz="1600">
                          <a:solidFill>
                            <a:srgbClr val="202124"/>
                          </a:solidFill>
                          <a:effectLst/>
                        </a:rPr>
                        <a:t>rv64ilp32</a:t>
                      </a:r>
                      <a:endParaRPr lang="en" sz="2800">
                        <a:effectLst/>
                      </a:endParaRPr>
                    </a:p>
                    <a:p>
                      <a:pPr marL="0" indent="0" algn="l">
                        <a:spcBef>
                          <a:spcPts val="0"/>
                        </a:spcBef>
                        <a:spcAft>
                          <a:spcPts val="0"/>
                        </a:spcAft>
                      </a:pPr>
                      <a:r>
                        <a:rPr lang="zh-CN" altLang="en-US" sz="1600">
                          <a:solidFill>
                            <a:srgbClr val="202124"/>
                          </a:solidFill>
                          <a:effectLst/>
                        </a:rPr>
                        <a:t>新</a:t>
                      </a:r>
                      <a:r>
                        <a:rPr lang="en-US" altLang="zh-CN" sz="1600">
                          <a:solidFill>
                            <a:srgbClr val="202124"/>
                          </a:solidFill>
                          <a:effectLst/>
                        </a:rPr>
                        <a:t>32</a:t>
                      </a:r>
                      <a:r>
                        <a:rPr lang="zh-CN" altLang="en-US" sz="1600">
                          <a:solidFill>
                            <a:srgbClr val="202124"/>
                          </a:solidFill>
                          <a:effectLst/>
                        </a:rPr>
                        <a:t>位</a:t>
                      </a:r>
                      <a:r>
                        <a:rPr lang="en" sz="1600">
                          <a:solidFill>
                            <a:srgbClr val="202124"/>
                          </a:solidFill>
                          <a:effectLst/>
                        </a:rPr>
                        <a:t>ABI</a:t>
                      </a:r>
                      <a:endParaRPr lang="en"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4454857"/>
                  </a:ext>
                </a:extLst>
              </a:tr>
              <a:tr h="389034">
                <a:tc>
                  <a:txBody>
                    <a:bodyPr/>
                    <a:lstStyle/>
                    <a:p>
                      <a:pPr marL="0" indent="0" algn="l">
                        <a:spcBef>
                          <a:spcPts val="0"/>
                        </a:spcBef>
                        <a:spcAft>
                          <a:spcPts val="0"/>
                        </a:spcAft>
                      </a:pPr>
                      <a:r>
                        <a:rPr lang="en" sz="1600" b="1" dirty="0">
                          <a:effectLst/>
                        </a:rPr>
                        <a:t>ISA</a:t>
                      </a: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 sz="1600" b="1" dirty="0">
                          <a:effectLst/>
                        </a:rPr>
                        <a:t>rv32</a:t>
                      </a:r>
                      <a:endParaRPr lang="en" sz="1600" dirty="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 sz="1600" b="1" dirty="0">
                          <a:effectLst/>
                        </a:rPr>
                        <a:t>rv64</a:t>
                      </a:r>
                      <a:endParaRPr lang="en" sz="1600" dirty="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 sz="1600" b="1" dirty="0">
                          <a:effectLst/>
                        </a:rPr>
                        <a:t>rv64</a:t>
                      </a:r>
                      <a:endParaRPr lang="en" sz="1600" dirty="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8845267"/>
                  </a:ext>
                </a:extLst>
              </a:tr>
              <a:tr h="412292">
                <a:tc>
                  <a:txBody>
                    <a:bodyPr/>
                    <a:lstStyle/>
                    <a:p>
                      <a:pPr marL="0" indent="0" algn="l">
                        <a:spcBef>
                          <a:spcPts val="0"/>
                        </a:spcBef>
                        <a:spcAft>
                          <a:spcPts val="0"/>
                        </a:spcAft>
                      </a:pPr>
                      <a:r>
                        <a:rPr lang="en" sz="1600" b="1" dirty="0">
                          <a:solidFill>
                            <a:srgbClr val="202124"/>
                          </a:solidFill>
                          <a:effectLst/>
                        </a:rPr>
                        <a:t>long</a:t>
                      </a:r>
                      <a:endParaRPr lang="en" sz="2800" b="1" dirty="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b="1" dirty="0">
                          <a:solidFill>
                            <a:srgbClr val="202124"/>
                          </a:solidFill>
                          <a:effectLst/>
                        </a:rPr>
                        <a:t>32</a:t>
                      </a:r>
                      <a:endParaRPr lang="zh-CN" altLang="en-US" sz="2800" dirty="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b="1">
                          <a:solidFill>
                            <a:srgbClr val="202124"/>
                          </a:solidFill>
                          <a:effectLst/>
                        </a:rPr>
                        <a:t>64</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b="1">
                          <a:solidFill>
                            <a:srgbClr val="202124"/>
                          </a:solidFill>
                          <a:effectLst/>
                        </a:rPr>
                        <a:t>32</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316946"/>
                  </a:ext>
                </a:extLst>
              </a:tr>
              <a:tr h="444007">
                <a:tc>
                  <a:txBody>
                    <a:bodyPr/>
                    <a:lstStyle/>
                    <a:p>
                      <a:pPr marL="0" indent="0" algn="l">
                        <a:spcBef>
                          <a:spcPts val="0"/>
                        </a:spcBef>
                        <a:spcAft>
                          <a:spcPts val="0"/>
                        </a:spcAft>
                      </a:pPr>
                      <a:r>
                        <a:rPr lang="en" sz="1600" b="1" dirty="0">
                          <a:effectLst/>
                        </a:rPr>
                        <a:t>pointer</a:t>
                      </a: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b="1" dirty="0">
                          <a:effectLst/>
                        </a:rPr>
                        <a:t>32</a:t>
                      </a:r>
                      <a:endParaRPr lang="zh-CN" altLang="en-US" sz="1600" dirty="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b="1">
                          <a:effectLst/>
                        </a:rPr>
                        <a:t>64</a:t>
                      </a:r>
                      <a:endParaRPr lang="zh-CN" altLang="en-US" sz="16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b="1" dirty="0">
                          <a:effectLst/>
                        </a:rPr>
                        <a:t>32</a:t>
                      </a:r>
                      <a:endParaRPr lang="zh-CN" altLang="en-US" sz="1600" dirty="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40154"/>
                  </a:ext>
                </a:extLst>
              </a:tr>
              <a:tr h="412292">
                <a:tc>
                  <a:txBody>
                    <a:bodyPr/>
                    <a:lstStyle/>
                    <a:p>
                      <a:pPr marL="0" indent="0" algn="l">
                        <a:spcBef>
                          <a:spcPts val="0"/>
                        </a:spcBef>
                        <a:spcAft>
                          <a:spcPts val="0"/>
                        </a:spcAft>
                      </a:pPr>
                      <a:r>
                        <a:rPr lang="en" sz="1600">
                          <a:solidFill>
                            <a:srgbClr val="202124"/>
                          </a:solidFill>
                          <a:effectLst/>
                        </a:rPr>
                        <a:t>char</a:t>
                      </a:r>
                      <a:endParaRPr lang="en"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a:solidFill>
                            <a:srgbClr val="202124"/>
                          </a:solidFill>
                          <a:effectLst/>
                        </a:rPr>
                        <a:t>8</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a:solidFill>
                            <a:srgbClr val="202124"/>
                          </a:solidFill>
                          <a:effectLst/>
                        </a:rPr>
                        <a:t>8</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a:solidFill>
                            <a:srgbClr val="202124"/>
                          </a:solidFill>
                          <a:effectLst/>
                        </a:rPr>
                        <a:t>8</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0950145"/>
                  </a:ext>
                </a:extLst>
              </a:tr>
              <a:tr h="412292">
                <a:tc>
                  <a:txBody>
                    <a:bodyPr/>
                    <a:lstStyle/>
                    <a:p>
                      <a:pPr marL="0" indent="0" algn="l">
                        <a:spcBef>
                          <a:spcPts val="0"/>
                        </a:spcBef>
                        <a:spcAft>
                          <a:spcPts val="0"/>
                        </a:spcAft>
                      </a:pPr>
                      <a:r>
                        <a:rPr lang="en" sz="1600">
                          <a:solidFill>
                            <a:srgbClr val="202124"/>
                          </a:solidFill>
                          <a:effectLst/>
                        </a:rPr>
                        <a:t>short</a:t>
                      </a:r>
                      <a:endParaRPr lang="en"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a:solidFill>
                            <a:srgbClr val="202124"/>
                          </a:solidFill>
                          <a:effectLst/>
                        </a:rPr>
                        <a:t>16</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a:solidFill>
                            <a:srgbClr val="202124"/>
                          </a:solidFill>
                          <a:effectLst/>
                        </a:rPr>
                        <a:t>16</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a:solidFill>
                            <a:srgbClr val="202124"/>
                          </a:solidFill>
                          <a:effectLst/>
                        </a:rPr>
                        <a:t>16</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0023483"/>
                  </a:ext>
                </a:extLst>
              </a:tr>
              <a:tr h="412292">
                <a:tc>
                  <a:txBody>
                    <a:bodyPr/>
                    <a:lstStyle/>
                    <a:p>
                      <a:pPr marL="0" indent="0" algn="l">
                        <a:spcBef>
                          <a:spcPts val="0"/>
                        </a:spcBef>
                        <a:spcAft>
                          <a:spcPts val="0"/>
                        </a:spcAft>
                      </a:pPr>
                      <a:r>
                        <a:rPr lang="en" sz="1600">
                          <a:solidFill>
                            <a:srgbClr val="202124"/>
                          </a:solidFill>
                          <a:effectLst/>
                        </a:rPr>
                        <a:t>int</a:t>
                      </a:r>
                      <a:endParaRPr lang="en"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a:solidFill>
                            <a:srgbClr val="202124"/>
                          </a:solidFill>
                          <a:effectLst/>
                        </a:rPr>
                        <a:t>32</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a:solidFill>
                            <a:srgbClr val="202124"/>
                          </a:solidFill>
                          <a:effectLst/>
                        </a:rPr>
                        <a:t>32</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a:solidFill>
                            <a:srgbClr val="202124"/>
                          </a:solidFill>
                          <a:effectLst/>
                        </a:rPr>
                        <a:t>32</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3318988"/>
                  </a:ext>
                </a:extLst>
              </a:tr>
              <a:tr h="412292">
                <a:tc>
                  <a:txBody>
                    <a:bodyPr/>
                    <a:lstStyle/>
                    <a:p>
                      <a:pPr marL="0" indent="0" algn="l">
                        <a:spcBef>
                          <a:spcPts val="0"/>
                        </a:spcBef>
                        <a:spcAft>
                          <a:spcPts val="0"/>
                        </a:spcAft>
                      </a:pPr>
                      <a:r>
                        <a:rPr lang="en" sz="1600">
                          <a:solidFill>
                            <a:srgbClr val="202124"/>
                          </a:solidFill>
                          <a:effectLst/>
                        </a:rPr>
                        <a:t>long long</a:t>
                      </a:r>
                      <a:endParaRPr lang="en"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dirty="0">
                          <a:solidFill>
                            <a:srgbClr val="202124"/>
                          </a:solidFill>
                          <a:effectLst/>
                        </a:rPr>
                        <a:t>64</a:t>
                      </a:r>
                      <a:endParaRPr lang="zh-CN" altLang="en-US" sz="2800" dirty="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a:solidFill>
                            <a:srgbClr val="202124"/>
                          </a:solidFill>
                          <a:effectLst/>
                        </a:rPr>
                        <a:t>64</a:t>
                      </a:r>
                      <a:endParaRPr lang="zh-CN" altLang="en-US" sz="280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a:spcBef>
                          <a:spcPts val="0"/>
                        </a:spcBef>
                        <a:spcAft>
                          <a:spcPts val="0"/>
                        </a:spcAft>
                      </a:pPr>
                      <a:r>
                        <a:rPr lang="en-US" altLang="zh-CN" sz="1600" dirty="0">
                          <a:solidFill>
                            <a:srgbClr val="202124"/>
                          </a:solidFill>
                          <a:effectLst/>
                        </a:rPr>
                        <a:t>64</a:t>
                      </a:r>
                      <a:endParaRPr lang="zh-CN" altLang="en-US" sz="2800" dirty="0">
                        <a:effectLst/>
                      </a:endParaRPr>
                    </a:p>
                  </a:txBody>
                  <a:tcPr marL="76200" marR="762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304561"/>
                  </a:ext>
                </a:extLst>
              </a:tr>
            </a:tbl>
          </a:graphicData>
        </a:graphic>
      </p:graphicFrame>
    </p:spTree>
    <p:extLst>
      <p:ext uri="{BB962C8B-B14F-4D97-AF65-F5344CB8AC3E}">
        <p14:creationId xmlns:p14="http://schemas.microsoft.com/office/powerpoint/2010/main" val="649203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1127</TotalTime>
  <Words>2244</Words>
  <Application>Microsoft Office PowerPoint</Application>
  <PresentationFormat>宽屏</PresentationFormat>
  <Paragraphs>202</Paragraphs>
  <Slides>25</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Alibaba PuHuiTi R</vt:lpstr>
      <vt:lpstr>system-ui</vt:lpstr>
      <vt:lpstr>-webkit-standard</vt:lpstr>
      <vt:lpstr>等线</vt:lpstr>
      <vt:lpstr>等线 Light</vt:lpstr>
      <vt:lpstr>Microsoft YaHei</vt:lpstr>
      <vt:lpstr>Arial</vt:lpstr>
      <vt:lpstr>Calibri Light</vt:lpstr>
      <vt:lpstr>Dosis</vt:lpstr>
      <vt:lpstr>Georgia</vt:lpstr>
      <vt:lpstr>Office 主题​​</vt:lpstr>
      <vt:lpstr>RISC-V 新32位 ABI</vt:lpstr>
      <vt:lpstr>什么是新32位？</vt:lpstr>
      <vt:lpstr>新32位的魔咒 (Linux)</vt:lpstr>
      <vt:lpstr>ARM64用户态支持新32位的内核补丁</vt:lpstr>
      <vt:lpstr>相比前辈，我们做了哪些改进？</vt:lpstr>
      <vt:lpstr>首创新32位内核态</vt:lpstr>
      <vt:lpstr>栈的优化</vt:lpstr>
      <vt:lpstr>符号扩展寻址方案</vt:lpstr>
      <vt:lpstr>ABI = 数据类型 + 指令架构</vt:lpstr>
      <vt:lpstr>rv64ilp32 v.s. rv64lp64</vt:lpstr>
      <vt:lpstr>SPEC CPU2006 最大提升 40%</vt:lpstr>
      <vt:lpstr>SPEC CPU2017 最大提升 18%</vt:lpstr>
      <vt:lpstr>LP64 比 ILP32 内存开销多 28%</vt:lpstr>
      <vt:lpstr>ILP32的刚性需求</vt:lpstr>
      <vt:lpstr>rv64ilp32 v.s. rv32ilp32</vt:lpstr>
      <vt:lpstr>新32位内核的访存优势</vt:lpstr>
      <vt:lpstr>传统32位缺失内核功能</vt:lpstr>
      <vt:lpstr>新32位拓展 RISC-V 内核能力</vt:lpstr>
      <vt:lpstr>应用处理器架构的发展趋势</vt:lpstr>
      <vt:lpstr>LPC 2023 RISC-V MC (把删除 rv32 当作一项议题)</vt:lpstr>
      <vt:lpstr>传统32位成本低？</vt:lpstr>
      <vt:lpstr>新32位的商业价值</vt:lpstr>
      <vt:lpstr>新32位进展</vt:lpstr>
      <vt:lpstr>RISC-V 软件移植及优化锦标赛</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黎子妤</cp:lastModifiedBy>
  <cp:revision>220</cp:revision>
  <dcterms:created xsi:type="dcterms:W3CDTF">2023-10-17T07:31:33Z</dcterms:created>
  <dcterms:modified xsi:type="dcterms:W3CDTF">2023-10-28T05:05:19Z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EE8BC0210367E45A15342E65FCD5AF80</vt:lpwstr>
  </property>
  <property fmtid="{D5CDD505-2E9C-101B-9397-08002B2CF9AE}" pid="3" name="KSOProductBuildVer">
    <vt:lpwstr>2052-5.1.1.7662</vt:lpwstr>
  </property>
</Properties>
</file>